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63"/>
  </p:notesMasterIdLst>
  <p:handoutMasterIdLst>
    <p:handoutMasterId r:id="rId64"/>
  </p:handoutMasterIdLst>
  <p:sldIdLst>
    <p:sldId id="256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713" r:id="rId31"/>
    <p:sldId id="714" r:id="rId32"/>
    <p:sldId id="715" r:id="rId33"/>
    <p:sldId id="716" r:id="rId34"/>
    <p:sldId id="717" r:id="rId35"/>
    <p:sldId id="718" r:id="rId36"/>
    <p:sldId id="719" r:id="rId37"/>
    <p:sldId id="720" r:id="rId38"/>
    <p:sldId id="721" r:id="rId39"/>
    <p:sldId id="722" r:id="rId40"/>
    <p:sldId id="723" r:id="rId41"/>
    <p:sldId id="724" r:id="rId42"/>
    <p:sldId id="725" r:id="rId43"/>
    <p:sldId id="726" r:id="rId44"/>
    <p:sldId id="727" r:id="rId45"/>
    <p:sldId id="728" r:id="rId46"/>
    <p:sldId id="729" r:id="rId47"/>
    <p:sldId id="730" r:id="rId48"/>
    <p:sldId id="731" r:id="rId49"/>
    <p:sldId id="732" r:id="rId50"/>
    <p:sldId id="733" r:id="rId51"/>
    <p:sldId id="734" r:id="rId52"/>
    <p:sldId id="736" r:id="rId53"/>
    <p:sldId id="735" r:id="rId54"/>
    <p:sldId id="737" r:id="rId55"/>
    <p:sldId id="738" r:id="rId56"/>
    <p:sldId id="739" r:id="rId57"/>
    <p:sldId id="740" r:id="rId58"/>
    <p:sldId id="741" r:id="rId59"/>
    <p:sldId id="742" r:id="rId60"/>
    <p:sldId id="743" r:id="rId61"/>
    <p:sldId id="744" r:id="rId62"/>
  </p:sldIdLst>
  <p:sldSz cx="9144000" cy="6858000" type="screen4x3"/>
  <p:notesSz cx="9928225" cy="6797675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FCF0E0"/>
    <a:srgbClr val="EBF4F9"/>
    <a:srgbClr val="ECF4F7"/>
    <a:srgbClr val="F9F9FD"/>
    <a:srgbClr val="FEF1E1"/>
    <a:srgbClr val="EDF4FA"/>
    <a:srgbClr val="F0F4F8"/>
    <a:srgbClr val="FFFFFF"/>
    <a:srgbClr val="ED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3" autoAdjust="0"/>
    <p:restoredTop sz="95141" autoAdjust="0"/>
  </p:normalViewPr>
  <p:slideViewPr>
    <p:cSldViewPr>
      <p:cViewPr varScale="1">
        <p:scale>
          <a:sx n="82" d="100"/>
          <a:sy n="82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16/11/2018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11/16/2018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84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351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18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898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31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4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493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992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119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7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637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90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23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802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290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350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612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575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284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75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611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737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756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903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717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440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01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656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5116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715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41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67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2139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3142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62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9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7573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0392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5027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8391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770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726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7972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870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2023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01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8301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157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2072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9041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1145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42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4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1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38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82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5.xml"/><Relationship Id="rId7" Type="http://schemas.openxmlformats.org/officeDocument/2006/relationships/slide" Target="../slides/slide2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5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Relationship Id="rId9" Type="http://schemas.openxmlformats.org/officeDocument/2006/relationships/slide" Target="../slides/slide2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5.xml"/><Relationship Id="rId7" Type="http://schemas.openxmlformats.org/officeDocument/2006/relationships/slide" Target="../slides/slide2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5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Relationship Id="rId9" Type="http://schemas.openxmlformats.org/officeDocument/2006/relationships/slide" Target="../slides/slide2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5.xml"/><Relationship Id="rId7" Type="http://schemas.openxmlformats.org/officeDocument/2006/relationships/slide" Target="../slides/slide2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5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Relationship Id="rId9" Type="http://schemas.openxmlformats.org/officeDocument/2006/relationships/slide" Target="../slides/slide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5.xml"/><Relationship Id="rId7" Type="http://schemas.openxmlformats.org/officeDocument/2006/relationships/slide" Target="../slides/slide2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5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Relationship Id="rId9" Type="http://schemas.openxmlformats.org/officeDocument/2006/relationships/slide" Target="../slides/slide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624"/>
            <a:ext cx="7382054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 userDrawn="1"/>
        </p:nvSpPr>
        <p:spPr>
          <a:xfrm>
            <a:off x="123096" y="692696"/>
            <a:ext cx="10645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Indices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4" action="ppaction://hlinksldjump"/>
          </p:cNvPr>
          <p:cNvSpPr/>
          <p:nvPr userDrawn="1"/>
        </p:nvSpPr>
        <p:spPr>
          <a:xfrm>
            <a:off x="1249382" y="692696"/>
            <a:ext cx="11415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– Expanding &amp;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Factorising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5" action="ppaction://hlinksldjump"/>
          </p:cNvPr>
          <p:cNvSpPr/>
          <p:nvPr userDrawn="1"/>
        </p:nvSpPr>
        <p:spPr>
          <a:xfrm>
            <a:off x="2452732" y="692696"/>
            <a:ext cx="76068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2.3 - Equations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6" action="ppaction://hlinksldjump"/>
          </p:cNvPr>
          <p:cNvSpPr/>
          <p:nvPr userDrawn="1"/>
        </p:nvSpPr>
        <p:spPr>
          <a:xfrm>
            <a:off x="6111978" y="692696"/>
            <a:ext cx="7642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 – More Expanding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7" action="ppaction://hlinksldjump"/>
          </p:cNvPr>
          <p:cNvSpPr/>
          <p:nvPr userDrawn="1"/>
        </p:nvSpPr>
        <p:spPr>
          <a:xfrm>
            <a:off x="4917792" y="692696"/>
            <a:ext cx="11324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 – Non-Linear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8" action="ppaction://hlinksldjump"/>
          </p:cNvPr>
          <p:cNvSpPr/>
          <p:nvPr userDrawn="1"/>
        </p:nvSpPr>
        <p:spPr>
          <a:xfrm>
            <a:off x="4013317" y="692696"/>
            <a:ext cx="84271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 – 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hlinkClick r:id="rId9" action="ppaction://hlinksldjump"/>
          </p:cNvPr>
          <p:cNvSpPr/>
          <p:nvPr userDrawn="1"/>
        </p:nvSpPr>
        <p:spPr>
          <a:xfrm>
            <a:off x="3275179" y="692696"/>
            <a:ext cx="6763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2.4 - Formulae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hlinkClick r:id="rId3" action="ppaction://hlinksldjump"/>
          </p:cNvPr>
          <p:cNvSpPr/>
          <p:nvPr userDrawn="1"/>
        </p:nvSpPr>
        <p:spPr>
          <a:xfrm>
            <a:off x="123096" y="692696"/>
            <a:ext cx="10645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Indices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4" action="ppaction://hlinksldjump"/>
          </p:cNvPr>
          <p:cNvSpPr/>
          <p:nvPr userDrawn="1"/>
        </p:nvSpPr>
        <p:spPr>
          <a:xfrm>
            <a:off x="1249382" y="692696"/>
            <a:ext cx="11415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– Expanding &amp;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Factorising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5" action="ppaction://hlinksldjump"/>
          </p:cNvPr>
          <p:cNvSpPr/>
          <p:nvPr userDrawn="1"/>
        </p:nvSpPr>
        <p:spPr>
          <a:xfrm>
            <a:off x="2452732" y="692696"/>
            <a:ext cx="76068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2.3 - Equations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Same Side Corner Rectangle 29">
            <a:hlinkClick r:id="rId6" action="ppaction://hlinksldjump"/>
          </p:cNvPr>
          <p:cNvSpPr/>
          <p:nvPr userDrawn="1"/>
        </p:nvSpPr>
        <p:spPr>
          <a:xfrm>
            <a:off x="6111978" y="692696"/>
            <a:ext cx="7642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 – More Expanding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hlinkClick r:id="rId7" action="ppaction://hlinksldjump"/>
          </p:cNvPr>
          <p:cNvSpPr/>
          <p:nvPr userDrawn="1"/>
        </p:nvSpPr>
        <p:spPr>
          <a:xfrm>
            <a:off x="4917792" y="692696"/>
            <a:ext cx="11324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 – Non-Linear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 Same Side Corner Rectangle 31">
            <a:hlinkClick r:id="rId8" action="ppaction://hlinksldjump"/>
          </p:cNvPr>
          <p:cNvSpPr/>
          <p:nvPr userDrawn="1"/>
        </p:nvSpPr>
        <p:spPr>
          <a:xfrm>
            <a:off x="4013317" y="692696"/>
            <a:ext cx="84271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 – 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 Same Side Corner Rectangle 32">
            <a:hlinkClick r:id="rId9" action="ppaction://hlinksldjump"/>
          </p:cNvPr>
          <p:cNvSpPr/>
          <p:nvPr userDrawn="1"/>
        </p:nvSpPr>
        <p:spPr>
          <a:xfrm>
            <a:off x="3275179" y="692696"/>
            <a:ext cx="6763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2.4 - Formulae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Same Side Corner Rectangle 32">
            <a:hlinkClick r:id="rId3" action="ppaction://hlinksldjump"/>
          </p:cNvPr>
          <p:cNvSpPr/>
          <p:nvPr userDrawn="1"/>
        </p:nvSpPr>
        <p:spPr>
          <a:xfrm>
            <a:off x="123096" y="692696"/>
            <a:ext cx="10645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Indices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 Same Side Corner Rectangle 33">
            <a:hlinkClick r:id="rId4" action="ppaction://hlinksldjump"/>
          </p:cNvPr>
          <p:cNvSpPr/>
          <p:nvPr userDrawn="1"/>
        </p:nvSpPr>
        <p:spPr>
          <a:xfrm>
            <a:off x="1249382" y="692696"/>
            <a:ext cx="11415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– Expanding &amp;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Factorising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 Same Side Corner Rectangle 34">
            <a:hlinkClick r:id="rId5" action="ppaction://hlinksldjump"/>
          </p:cNvPr>
          <p:cNvSpPr/>
          <p:nvPr userDrawn="1"/>
        </p:nvSpPr>
        <p:spPr>
          <a:xfrm>
            <a:off x="2452732" y="692696"/>
            <a:ext cx="76068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2.3 - Equations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 Same Side Corner Rectangle 35">
            <a:hlinkClick r:id="rId6" action="ppaction://hlinksldjump"/>
          </p:cNvPr>
          <p:cNvSpPr/>
          <p:nvPr userDrawn="1"/>
        </p:nvSpPr>
        <p:spPr>
          <a:xfrm>
            <a:off x="6111978" y="692696"/>
            <a:ext cx="7642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 – More Expanding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 Same Side Corner Rectangle 36">
            <a:hlinkClick r:id="rId7" action="ppaction://hlinksldjump"/>
          </p:cNvPr>
          <p:cNvSpPr/>
          <p:nvPr userDrawn="1"/>
        </p:nvSpPr>
        <p:spPr>
          <a:xfrm>
            <a:off x="4917792" y="692696"/>
            <a:ext cx="11324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 – Non-Linear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 Same Side Corner Rectangle 37">
            <a:hlinkClick r:id="rId8" action="ppaction://hlinksldjump"/>
          </p:cNvPr>
          <p:cNvSpPr/>
          <p:nvPr userDrawn="1"/>
        </p:nvSpPr>
        <p:spPr>
          <a:xfrm>
            <a:off x="4013317" y="692696"/>
            <a:ext cx="84271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 – 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 Same Side Corner Rectangle 38">
            <a:hlinkClick r:id="rId9" action="ppaction://hlinksldjump"/>
          </p:cNvPr>
          <p:cNvSpPr/>
          <p:nvPr userDrawn="1"/>
        </p:nvSpPr>
        <p:spPr>
          <a:xfrm>
            <a:off x="3275179" y="692696"/>
            <a:ext cx="6763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2.4 - Formulae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>
            <a:hlinkClick r:id="rId3" action="ppaction://hlinksldjump"/>
          </p:cNvPr>
          <p:cNvSpPr/>
          <p:nvPr userDrawn="1"/>
        </p:nvSpPr>
        <p:spPr>
          <a:xfrm>
            <a:off x="123096" y="692696"/>
            <a:ext cx="10645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Indices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4" action="ppaction://hlinksldjump"/>
          </p:cNvPr>
          <p:cNvSpPr/>
          <p:nvPr userDrawn="1"/>
        </p:nvSpPr>
        <p:spPr>
          <a:xfrm>
            <a:off x="1249382" y="692696"/>
            <a:ext cx="11415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– Expanding &amp;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Factorising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5" action="ppaction://hlinksldjump"/>
          </p:cNvPr>
          <p:cNvSpPr/>
          <p:nvPr userDrawn="1"/>
        </p:nvSpPr>
        <p:spPr>
          <a:xfrm>
            <a:off x="2452732" y="692696"/>
            <a:ext cx="76068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2.3 - Equations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6" action="ppaction://hlinksldjump"/>
          </p:cNvPr>
          <p:cNvSpPr/>
          <p:nvPr userDrawn="1"/>
        </p:nvSpPr>
        <p:spPr>
          <a:xfrm>
            <a:off x="6111978" y="692696"/>
            <a:ext cx="7642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 – More Expanding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7" action="ppaction://hlinksldjump"/>
          </p:cNvPr>
          <p:cNvSpPr/>
          <p:nvPr userDrawn="1"/>
        </p:nvSpPr>
        <p:spPr>
          <a:xfrm>
            <a:off x="4917792" y="692696"/>
            <a:ext cx="11324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 – Non-Linear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Same Side Corner Rectangle 29">
            <a:hlinkClick r:id="rId8" action="ppaction://hlinksldjump"/>
          </p:cNvPr>
          <p:cNvSpPr/>
          <p:nvPr userDrawn="1"/>
        </p:nvSpPr>
        <p:spPr>
          <a:xfrm>
            <a:off x="4013317" y="692696"/>
            <a:ext cx="84271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 – 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hlinkClick r:id="rId9" action="ppaction://hlinksldjump"/>
          </p:cNvPr>
          <p:cNvSpPr/>
          <p:nvPr userDrawn="1"/>
        </p:nvSpPr>
        <p:spPr>
          <a:xfrm>
            <a:off x="3275179" y="692696"/>
            <a:ext cx="6763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2.4 - Formulae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02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and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C00000"/>
              </a:buClr>
              <a:buFont typeface="+mj-lt"/>
              <a:buAutoNum type="arabicPeriod"/>
              <a:tabLst>
                <a:tab pos="3370263" algn="l"/>
                <a:tab pos="5824538" algn="l"/>
                <a:tab pos="68580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4x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+ 8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3q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- 15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14m +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b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d. -2y – 12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  <a:tabLst>
                <a:tab pos="3370263" algn="l"/>
                <a:tab pos="5824538" algn="l"/>
                <a:tab pos="6858000" algn="l"/>
              </a:tabLst>
            </a:pP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9a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x + 4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  <a:tabLst>
                <a:tab pos="3370263" algn="l"/>
                <a:tab pos="5824538" algn="l"/>
                <a:tab pos="68580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  <a:tabLst>
                <a:tab pos="3370263" algn="l"/>
                <a:tab pos="5824538" algn="l"/>
                <a:tab pos="6858000" algn="l"/>
              </a:tabLst>
            </a:pP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2(x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2x, 10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to part </a:t>
            </a:r>
            <a:r>
              <a:rPr lang="fr-F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up to    </a:t>
            </a:r>
            <a:b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to part </a:t>
            </a:r>
            <a:r>
              <a:rPr lang="fr-F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  <a:tabLst>
                <a:tab pos="3370263" algn="l"/>
                <a:tab pos="5824538" algn="l"/>
                <a:tab pos="6858000" algn="l"/>
              </a:tabLst>
            </a:pPr>
            <a:r>
              <a:rPr lang="fr-F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are all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identities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314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and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buClr>
                <a:srgbClr val="C00000"/>
              </a:buClr>
              <a:buFont typeface="+mj-lt"/>
              <a:buAutoNum type="arabicPeriod" startAt="6"/>
              <a:tabLst>
                <a:tab pos="3370263" algn="l"/>
                <a:tab pos="5824538" algn="l"/>
                <a:tab pos="68580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1310030"/>
            <a:ext cx="7433421" cy="51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441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and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buClr>
                <a:srgbClr val="C00000"/>
              </a:buClr>
              <a:buFont typeface="+mj-lt"/>
              <a:buAutoNum type="arabicPeriod" startAt="6"/>
              <a:tabLst>
                <a:tab pos="3370263" algn="l"/>
                <a:tab pos="5824538" algn="l"/>
                <a:tab pos="68580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310" y="1250741"/>
            <a:ext cx="7514162" cy="53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60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and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buClr>
                <a:srgbClr val="C00000"/>
              </a:buClr>
              <a:buFont typeface="+mj-lt"/>
              <a:buAutoNum type="arabicPeriod" startAt="6"/>
              <a:tabLst>
                <a:tab pos="3370263" algn="l"/>
                <a:tab pos="5824538" algn="l"/>
                <a:tab pos="68580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8817" y="1250734"/>
            <a:ext cx="7369647" cy="53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915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and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buClr>
                <a:srgbClr val="C00000"/>
              </a:buClr>
              <a:buFont typeface="+mj-lt"/>
              <a:buAutoNum type="arabicPeriod" startAt="7"/>
              <a:tabLst>
                <a:tab pos="3894138" algn="l"/>
                <a:tab pos="4978400" algn="l"/>
                <a:tab pos="68580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5xy 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20x 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3xy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+ 6y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8xy 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20x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+ 6y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7"/>
              <a:tabLst>
                <a:tab pos="3251200" algn="l"/>
                <a:tab pos="5824538" algn="l"/>
                <a:tab pos="68580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8e + 18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8y +14 	 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4x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d. 9m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27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5a + 8b 	 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13x + 8y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7"/>
              <a:tabLst>
                <a:tab pos="3251200" algn="l"/>
                <a:tab pos="5824538" algn="l"/>
                <a:tab pos="68580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2x 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11y - 12 	 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10t – 6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2p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pq + q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 + 3w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5e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3ef + 2f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buClr>
                <a:srgbClr val="C00000"/>
              </a:buClr>
              <a:buFont typeface="+mj-lt"/>
              <a:buAutoNum type="arabicPeriod" startAt="7"/>
              <a:tabLst>
                <a:tab pos="3081338" algn="l"/>
                <a:tab pos="4452938" algn="l"/>
                <a:tab pos="64516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2x       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 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4y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5xy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53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and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buClr>
                <a:srgbClr val="C00000"/>
              </a:buClr>
              <a:buFont typeface="+mj-lt"/>
              <a:buAutoNum type="arabicPeriod" startAt="11"/>
              <a:tabLst>
                <a:tab pos="4165600" algn="l"/>
                <a:tab pos="4978400" algn="l"/>
                <a:tab pos="6451600" algn="l"/>
                <a:tab pos="6519863" algn="l"/>
              </a:tabLst>
            </a:pP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2(x + 6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2x(2 +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3y)   </a:t>
            </a:r>
            <a:b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b(3a - 5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7x(y + z)	 </a:t>
            </a:r>
            <a:b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ab(1 - c)      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t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(t +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3pq(2p - 3)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3xz(x + 4)</a:t>
            </a:r>
            <a:b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5jk(4k – 3j)   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2pq(6r -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538" indent="-744538">
              <a:buClr>
                <a:srgbClr val="C00000"/>
              </a:buClr>
              <a:buFont typeface="+mj-lt"/>
              <a:buAutoNum type="arabicPeriod" startAt="11"/>
              <a:tabLst>
                <a:tab pos="3081338" algn="l"/>
                <a:tab pos="4978400" algn="l"/>
                <a:tab pos="6451600" algn="l"/>
                <a:tab pos="6519863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4(s +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2t)</a:t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4(s + 2t)[(s +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2t)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4(s + 2t)(s +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2t -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22953561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and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buClr>
                <a:srgbClr val="C00000"/>
              </a:buClr>
              <a:buFont typeface="+mj-lt"/>
              <a:buAutoNum type="arabicPeriod" startAt="13"/>
              <a:tabLst>
                <a:tab pos="4622800" algn="l"/>
                <a:tab pos="6451600" algn="l"/>
                <a:tab pos="6519863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7(p + 1)(2p + 5)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5(c + 1)(c - 1)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4(y + 4)(3y + 10)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(a + b)(a + b - 2)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5(f + 5)(1 + 2f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5(a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b)(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 - 2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4538" indent="-744538">
              <a:buClr>
                <a:srgbClr val="C00000"/>
              </a:buClr>
              <a:buFont typeface="+mj-lt"/>
              <a:buAutoNum type="arabicPeriod" startAt="13"/>
              <a:tabLst>
                <a:tab pos="4351338" algn="l"/>
                <a:tab pos="6451600" algn="l"/>
                <a:tab pos="651986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the numbers is even so can be written as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2m.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the other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three so can be written as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3n.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other number is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their product 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2m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p = 6mnp so is divisible by 6.</a:t>
            </a:r>
          </a:p>
          <a:p>
            <a:pPr marL="744538" indent="-744538">
              <a:buClr>
                <a:srgbClr val="C00000"/>
              </a:buClr>
              <a:buFont typeface="+mj-lt"/>
              <a:buAutoNum type="arabicPeriod" startAt="13"/>
              <a:tabLst>
                <a:tab pos="4351338" algn="l"/>
                <a:tab pos="6451600" algn="l"/>
                <a:tab pos="6519863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- 20xy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2cp(2 - 3p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18714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3030538" algn="l"/>
                <a:tab pos="6113463" algn="l"/>
                <a:tab pos="69088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7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x = 2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3030538" algn="l"/>
                <a:tab pos="6113463" algn="l"/>
                <a:tab pos="69088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24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3030538" algn="l"/>
                <a:tab pos="6113463" algn="l"/>
                <a:tab pos="6908800" algn="l"/>
              </a:tabLs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- 2 x 3 = 27 - 6 = 21</a:t>
            </a: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3030538" algn="l"/>
                <a:tab pos="6113463" algn="l"/>
                <a:tab pos="69088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8x + 6 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21x – 4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-8x + 17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2692400" algn="l"/>
                <a:tab pos="4910138" algn="l"/>
                <a:tab pos="69088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3x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+ 1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3x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5x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- 9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3x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1 = 2x – 9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x = 5</a:t>
            </a: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2692400" algn="l"/>
                <a:tab pos="4910138" algn="l"/>
                <a:tab pos="6908800" algn="l"/>
              </a:tabLst>
            </a:pPr>
            <a: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-2</a:t>
            </a: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2692400" algn="l"/>
                <a:tab pos="4910138" algn="l"/>
                <a:tab pos="69088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12x – 16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7x – 21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-1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54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70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030538" algn="l"/>
                    <a:tab pos="6113463" algn="l"/>
                    <a:tab pos="69088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3x + 16 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251200" algn="l"/>
                    <a:tab pos="6113463" algn="l"/>
                    <a:tab pos="69088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251200" algn="l"/>
                    <a:tab pos="6113463" algn="l"/>
                    <a:tab pos="69088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37</m:t>
                        </m:r>
                      </m:den>
                    </m:f>
                  </m:oMath>
                </a14:m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43200" algn="l"/>
                    <a:tab pos="4452938" algn="l"/>
                    <a:tab pos="6113463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2x 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9z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6w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692400" algn="l"/>
                    <a:tab pos="4910138" algn="l"/>
                    <a:tab pos="69088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4 = 5 x 4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70509"/>
              </a:xfrm>
              <a:prstGeom prst="rect">
                <a:avLst/>
              </a:prstGeom>
              <a:blipFill rotWithShape="0">
                <a:blip r:embed="rId4"/>
                <a:stretch>
                  <a:fillRect l="-2276" t="-2043" b="-3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2416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67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3251200" algn="l"/>
                    <a:tab pos="6113463" algn="l"/>
                    <a:tab pos="69088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−4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(x - 4) = 3 x (x - 4)	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10 = 3x - 12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743200" algn="l"/>
                    <a:tab pos="4452938" algn="l"/>
                    <a:tab pos="6113463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692400" algn="l"/>
                    <a:tab pos="4910138" algn="l"/>
                    <a:tab pos="69088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= 9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 = 1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67093"/>
              </a:xfrm>
              <a:prstGeom prst="rect">
                <a:avLst/>
              </a:prstGeom>
              <a:blipFill rotWithShape="0">
                <a:blip r:embed="rId4"/>
                <a:stretch>
                  <a:fillRect l="-2276" b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8111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8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2 - Prior </a:t>
                </a:r>
                <a:r>
                  <a:rPr lang="en-US" sz="3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knowledge check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	</a:t>
                </a:r>
                <a:r>
                  <a:rPr lang="en-US" sz="3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	</a:t>
                </a:r>
                <a:r>
                  <a:rPr lang="en-US" sz="3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	</a:t>
                </a:r>
                <a:r>
                  <a:rPr lang="en-US" sz="3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12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</a:t>
                </a:r>
                <a:b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81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2x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</a:t>
                </a:r>
                <a:r>
                  <a:rPr lang="en-US" sz="3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2w</a:t>
                </a:r>
                <a:b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2z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</a:t>
                </a:r>
                <a:r>
                  <a:rPr lang="en-US" sz="3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r>
                  <a:rPr lang="en-US" sz="3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14m2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-18f</a:t>
                </a:r>
                <a:r>
                  <a:rPr lang="en-US" sz="3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br>
                  <a:rPr lang="en-US" sz="3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36x</a:t>
                </a:r>
                <a:r>
                  <a:rPr lang="en-US" sz="3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y</a:t>
                </a:r>
                <a:endParaRPr lang="en-US" sz="3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32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37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84166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47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59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830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422400" indent="-1422400"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4165600" algn="l"/>
                    <a:tab pos="6113463" algn="l"/>
                    <a:tab pos="6908800" algn="l"/>
                  </a:tabLst>
                </a:pPr>
                <a:r>
                  <a:rPr lang="en-US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r>
                  <a:rPr lang="en-US" sz="6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marL="1422400" indent="-1422400"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4165600" algn="l"/>
                    <a:tab pos="6113463" algn="l"/>
                    <a:tab pos="6908800" algn="l"/>
                  </a:tabLst>
                </a:pPr>
                <a:r>
                  <a:rPr lang="pt-BR" sz="6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pt-BR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6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pt-BR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pt-BR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</a:t>
                </a:r>
                <a:br>
                  <a:rPr lang="pt-BR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6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180 miles.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830938"/>
              </a:xfrm>
              <a:prstGeom prst="rect">
                <a:avLst/>
              </a:prstGeom>
              <a:blipFill rotWithShape="0">
                <a:blip r:embed="rId4"/>
                <a:stretch>
                  <a:fillRect l="-4410" t="-4414" b="-8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9730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Formulae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2449513" algn="l"/>
                <a:tab pos="4398963" algn="l"/>
                <a:tab pos="6176963" algn="l"/>
              </a:tabLst>
            </a:pP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2863850" algn="l"/>
                <a:tab pos="4398963" algn="l"/>
                <a:tab pos="5710238" algn="l"/>
              </a:tabLst>
            </a:pP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7.5 x 10</a:t>
            </a:r>
            <a:r>
              <a:rPr lang="pt-BR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300,000,000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2863850" algn="l"/>
                <a:tab pos="4398963" algn="l"/>
                <a:tab pos="5710238" algn="l"/>
              </a:tabLst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1.22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2863850" algn="l"/>
                <a:tab pos="4398963" algn="l"/>
                <a:tab pos="5710238" algn="l"/>
              </a:tabLst>
            </a:pP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Formula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Equation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Expression 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Identity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Expression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Formula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Expression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Equation	</a:t>
            </a:r>
            <a:b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Identity 	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2863850" algn="l"/>
                <a:tab pos="4398963" algn="l"/>
                <a:tab pos="5710238" algn="l"/>
              </a:tabLst>
            </a:pP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2863850" algn="l"/>
                <a:tab pos="4398963" algn="l"/>
                <a:tab pos="5710238" algn="l"/>
              </a:tabLst>
            </a:pP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2863850" algn="l"/>
                <a:tab pos="4398963" algn="l"/>
                <a:tab pos="5710238" algn="l"/>
              </a:tabLst>
            </a:pP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130 minutes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= 30 +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pt-BR" sz="34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pt-BR" sz="3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687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Formulae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00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208338" algn="l"/>
                    <a:tab pos="5710238" algn="l"/>
                  </a:tabLst>
                </a:pP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BH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i. 9 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208338" algn="l"/>
                    <a:tab pos="5710238" algn="l"/>
                  </a:tabLst>
                </a:pP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£12,521,56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208338" algn="l"/>
                    <a:tab pos="5710238" algn="l"/>
                  </a:tabLst>
                </a:pP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320m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22.4ms</a:t>
                </a:r>
                <a:r>
                  <a:rPr lang="pt-BR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208338" algn="l"/>
                    <a:tab pos="5710238" algn="l"/>
                  </a:tabLst>
                </a:pP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WH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7(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 - C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en-US" sz="3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(s - ut)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208338" algn="l"/>
                    <a:tab pos="5710238" algn="l"/>
                  </a:tabLst>
                </a:pP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82.4</a:t>
                </a:r>
                <a:r>
                  <a:rPr lang="pt-BR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−160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pt-BR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00013"/>
              </a:xfrm>
              <a:prstGeom prst="rect">
                <a:avLst/>
              </a:prstGeom>
              <a:blipFill rotWithShape="0">
                <a:blip r:embed="rId4"/>
                <a:stretch>
                  <a:fillRect l="-2134" b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969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Formulae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963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87438" indent="-1087438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3208338" algn="l"/>
                    <a:tab pos="5710238" algn="l"/>
                  </a:tabLst>
                </a:pP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− 9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 </a:t>
                </a:r>
                <a:b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192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seconds</a:t>
                </a:r>
              </a:p>
              <a:p>
                <a:pPr marL="1087438" indent="-1087438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3208338" algn="l"/>
                    <a:tab pos="5710238" algn="l"/>
                  </a:tabLst>
                </a:pP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b. 6</a:t>
                </a:r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7438" indent="-1087438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3208338" algn="l"/>
                    <a:tab pos="5710238" algn="l"/>
                  </a:tabLst>
                </a:pP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4654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:b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179,107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pt-BR" sz="5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963731"/>
              </a:xfrm>
              <a:prstGeom prst="rect">
                <a:avLst/>
              </a:prstGeom>
              <a:blipFill rotWithShape="0">
                <a:blip r:embed="rId4"/>
                <a:stretch>
                  <a:fillRect l="-3414" t="-368" b="-6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2726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2.5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51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buClr>
                    <a:srgbClr val="C00000"/>
                  </a:buClr>
                  <a:buFont typeface="+mj-lt"/>
                  <a:buAutoNum type="arabicPeriod"/>
                  <a:tabLst>
                    <a:tab pos="3208338" algn="l"/>
                    <a:tab pos="5710238" algn="l"/>
                  </a:tabLst>
                </a:pPr>
                <a:r>
                  <a:rPr lang="pt-BR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 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16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/>
                  <a:tabLst>
                    <a:tab pos="3208338" algn="l"/>
                    <a:tab pos="571023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4, 25</a:t>
                </a:r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/>
                  <a:tabLst>
                    <a:tab pos="4122738" algn="l"/>
                    <a:tab pos="571023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4, 6, 8, 10 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4, 7, 10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13, 16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-4, -8, -12, -16, -20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/>
                  <a:tabLst>
                    <a:tab pos="3208338" algn="l"/>
                    <a:tab pos="571023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10, 13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16, 37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, 307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98, 96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94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, 80, -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	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6, 6, 6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6, 6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/>
                  <a:tabLst>
                    <a:tab pos="4175125" algn="l"/>
                    <a:tab pos="571023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0.02 and 0.67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-5 and-8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and 2.569</a:t>
                </a:r>
                <a:endParaRPr lang="pt-BR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51904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537" b="-2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6227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2.5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buClr>
                <a:srgbClr val="C00000"/>
              </a:buClr>
              <a:buFont typeface="+mj-lt"/>
              <a:buAutoNum type="arabicPeriod" startAt="6"/>
              <a:tabLst>
                <a:tab pos="3536950" algn="l"/>
                <a:tab pos="4745038" algn="l"/>
                <a:tab pos="5710238" algn="l"/>
              </a:tabLst>
            </a:pPr>
            <a:r>
              <a:rPr lang="pt-BR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, 2, 3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, -4, -2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In front of </a:t>
            </a:r>
            <a:r>
              <a:rPr lang="en-US" sz="5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br>
              <a:rPr lang="en-US" sz="5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5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 5    	</a:t>
            </a:r>
            <a:r>
              <a:rPr lang="en-US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 -3</a:t>
            </a:r>
            <a:b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3. 8, 13  	</a:t>
            </a:r>
            <a:r>
              <a:rPr lang="en-US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1, -2, -5</a:t>
            </a:r>
          </a:p>
          <a:p>
            <a:pPr marL="690563" indent="-690563">
              <a:buClr>
                <a:srgbClr val="C00000"/>
              </a:buClr>
              <a:buFont typeface="+mj-lt"/>
              <a:buAutoNum type="arabicPeriod" startAt="6"/>
              <a:tabLst>
                <a:tab pos="3536950" algn="l"/>
                <a:tab pos="4745038" algn="l"/>
                <a:tab pos="5710238" algn="l"/>
              </a:tabLst>
            </a:pP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2n + 1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4n + 10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10n – 8	</a:t>
            </a:r>
            <a:r>
              <a:rPr lang="en-US" sz="5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-3n + 16</a:t>
            </a:r>
          </a:p>
        </p:txBody>
      </p:sp>
    </p:spTree>
    <p:extLst>
      <p:ext uri="{BB962C8B-B14F-4D97-AF65-F5344CB8AC3E}">
        <p14:creationId xmlns:p14="http://schemas.microsoft.com/office/powerpoint/2010/main" val="10973506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2.5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1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087438" algn="l"/>
                    <a:tab pos="3208338" algn="l"/>
                    <a:tab pos="4175125" algn="l"/>
                    <a:tab pos="57102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term = 3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The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 to the equation 3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+ 2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596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198; which is a whole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number.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Therefore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596 is a term in the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arithmetic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sequence, 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7438" lvl="1" indent="-517525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208338" algn="l"/>
                    <a:tab pos="4175125" algn="l"/>
                    <a:tab pos="5710238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 to the equation 7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- 3 = 139 is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which is not an whole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number.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139 is not a term in the arithmetic sequence.</a:t>
                </a:r>
                <a:endParaRPr lang="pt-BR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19378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517" r="-3058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8753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2.5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buClr>
                <a:srgbClr val="C00000"/>
              </a:buClr>
              <a:buFont typeface="+mj-lt"/>
              <a:buAutoNum type="arabicPeriod" startAt="9"/>
              <a:tabLst>
                <a:tab pos="11382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6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3</a:t>
            </a:r>
          </a:p>
          <a:p>
            <a:pPr marL="1138238" lvl="1" indent="-517525">
              <a:buClr>
                <a:srgbClr val="C00000"/>
              </a:buClr>
              <a:buFont typeface="+mj-lt"/>
              <a:buAutoNum type="alphaLcPeriod" startAt="2"/>
              <a:tabLst>
                <a:tab pos="10874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Ben is not right. The solution to the equation 6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- 3 = 150 is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25.5 which is not a whole number. Therefore 150 is not a term in the arithmetic sequence.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 startAt="9"/>
              <a:tabLst>
                <a:tab pos="10874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125.375</a:t>
            </a:r>
          </a:p>
          <a:p>
            <a:pPr marL="1138238" lvl="1" indent="-447675">
              <a:buClr>
                <a:srgbClr val="C00000"/>
              </a:buClr>
              <a:buFont typeface="+mj-lt"/>
              <a:buAutoNum type="alphaLcPeriod" startAt="2"/>
              <a:tabLst>
                <a:tab pos="10874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it is the 126th term; this 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126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1005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 startAt="9"/>
              <a:tabLst>
                <a:tab pos="10874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4007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49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 startAt="9"/>
              <a:tabLst>
                <a:tab pos="10874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99.6kg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99.2kg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98.8kg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28 weeks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551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2.5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buClr>
                <a:srgbClr val="C00000"/>
              </a:buClr>
              <a:buFont typeface="+mj-lt"/>
              <a:buAutoNum type="arabicPeriod" startAt="13"/>
              <a:tabLst>
                <a:tab pos="11382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  <a:p>
            <a:pPr marL="741363" indent="-741363">
              <a:buClr>
                <a:srgbClr val="C00000"/>
              </a:buClr>
              <a:buFont typeface="+mj-lt"/>
              <a:buAutoNum type="arabicPeriod" startAt="13"/>
              <a:tabLst>
                <a:tab pos="11382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17, 24, 31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7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indent="-741363">
              <a:buClr>
                <a:srgbClr val="C00000"/>
              </a:buClr>
              <a:buFont typeface="+mj-lt"/>
              <a:buAutoNum type="arabicPeriod" startAt="13"/>
              <a:tabLst>
                <a:tab pos="11382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9, 21, 33, 45, 57 	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41, 81, 121, 161, 201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C00000"/>
              </a:buClr>
              <a:tabLst>
                <a:tab pos="1138238" algn="l"/>
                <a:tab pos="3208338" algn="l"/>
                <a:tab pos="4175125" algn="l"/>
                <a:tab pos="57102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differences are scaled by 4 which is the multiplier in the function machine.</a:t>
            </a:r>
          </a:p>
          <a:p>
            <a:pPr marL="741363" lvl="2" indent="-741363">
              <a:buClr>
                <a:srgbClr val="C00000"/>
              </a:buClr>
              <a:buFont typeface="+mj-lt"/>
              <a:buAutoNum type="arabicPeriod" startAt="16"/>
              <a:tabLst>
                <a:tab pos="1138238" algn="l"/>
                <a:tab pos="2690813" algn="l"/>
                <a:tab pos="4175125" algn="l"/>
                <a:tab pos="5710238" algn="l"/>
              </a:tabLst>
            </a:pP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q = 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lvl="2" indent="-741363">
              <a:buClr>
                <a:srgbClr val="C00000"/>
              </a:buClr>
              <a:buFont typeface="+mj-lt"/>
              <a:buAutoNum type="arabicPeriod" startAt="16"/>
              <a:tabLst>
                <a:tab pos="1138238" algn="l"/>
                <a:tab pos="3208338" algn="l"/>
                <a:tab pos="4175125" algn="l"/>
                <a:tab pos="5710238" algn="l"/>
              </a:tabLst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7,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43579"/>
              </p:ext>
            </p:extLst>
          </p:nvPr>
        </p:nvGraphicFramePr>
        <p:xfrm>
          <a:off x="1619672" y="3284984"/>
          <a:ext cx="712879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2664296"/>
                <a:gridCol w="2664297"/>
              </a:tblGrid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difference</a:t>
                      </a:r>
                      <a:endParaRPr lang="en-US" sz="2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difference</a:t>
                      </a:r>
                      <a:endParaRPr lang="en-U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1246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200" dirty="0" smtClean="0"/>
              <a:t>2.6 – Non-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2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22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4692650" algn="l"/>
                    <a:tab pos="57102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£1248 b £153</a:t>
                </a: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4692650" algn="l"/>
                    <a:tab pos="57102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48,96. Multiply by 2.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27,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Divide by 3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18. Multiply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 -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4692650" algn="l"/>
                    <a:tab pos="5710238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8, 13 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9, 14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-1, 0, -1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4692650" algn="l"/>
                    <a:tab pos="57102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4, 8, 16	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0.3, 0.09, 0.027, 0.0081</a:t>
                </a: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4692650" algn="l"/>
                    <a:tab pos="57102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/>
                  <a:t>, 2,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/>
                  <a:t>, 4,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200" dirty="0" smtClean="0"/>
                  <a:t> 3,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/>
                  <a:t>, 36, 72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dirty="0" smtClean="0"/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4692650" algn="l"/>
                    <a:tab pos="5710238" algn="l"/>
                  </a:tabLst>
                </a:pPr>
                <a:r>
                  <a:rPr lang="en-US" sz="3200" dirty="0" smtClean="0"/>
                  <a:t>8 months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22089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35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1063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52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20800" algn="l"/>
                    <a:tab pos="3251200" algn="l"/>
                    <a:tab pos="5994400" algn="l"/>
                    <a:tab pos="6451600" algn="l"/>
                  </a:tabLst>
                </a:pP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endParaRPr lang="pt-BR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20800" algn="l"/>
                    <a:tab pos="3251200" algn="l"/>
                    <a:tab pos="5994400" algn="l"/>
                    <a:tab pos="64516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7x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2x – 6	c. 3y</a:t>
                </a:r>
                <a:r>
                  <a:rPr lang="pt-BR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b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18x – 9y + 9</a:t>
                </a:r>
                <a:endParaRPr lang="pt-BR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20800" algn="l"/>
                    <a:tab pos="3251200" algn="l"/>
                    <a:tab pos="5994400" algn="l"/>
                    <a:tab pos="64516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2(4x -1)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5(4y + 3)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c(c -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b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n(1 + 2n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20800" algn="l"/>
                    <a:tab pos="3251200" algn="l"/>
                    <a:tab pos="5994400" algn="l"/>
                    <a:tab pos="64516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20800" algn="l"/>
                    <a:tab pos="3251200" algn="l"/>
                    <a:tab pos="5994400" algn="l"/>
                    <a:tab pos="6451600" algn="l"/>
                  </a:tabLst>
                </a:pP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pt-BR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20800" algn="l"/>
                    <a:tab pos="3995738" algn="l"/>
                    <a:tab pos="5994400" algn="l"/>
                    <a:tab pos="6451600" algn="l"/>
                  </a:tabLst>
                </a:pP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3x +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90 = 180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x =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20800" algn="l"/>
                    <a:tab pos="3995738" algn="l"/>
                    <a:tab pos="5994400" algn="l"/>
                    <a:tab pos="64516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– y + 5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pt-BR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20800" algn="l"/>
                    <a:tab pos="3995738" algn="l"/>
                    <a:tab pos="5994400" algn="l"/>
                    <a:tab pos="64516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22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20800" algn="l"/>
                    <a:tab pos="3995738" algn="l"/>
                    <a:tab pos="5994400" algn="l"/>
                    <a:tab pos="6451600" algn="l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9, 16, 23, 30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14,8,2,-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52234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81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1283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200" dirty="0" smtClean="0"/>
              <a:t>2.6 – Non-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2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buClr>
                <a:srgbClr val="C00000"/>
              </a:buClr>
              <a:buFont typeface="+mj-lt"/>
              <a:buAutoNum type="arabicPeriod" startAt="7"/>
              <a:tabLst>
                <a:tab pos="1138238" algn="l"/>
                <a:tab pos="3208338" algn="l"/>
                <a:tab pos="4692650" algn="l"/>
                <a:tab pos="5710238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8,400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8,820 	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9,261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buClr>
                <a:srgbClr val="C00000"/>
              </a:buClr>
              <a:buFont typeface="+mj-lt"/>
              <a:buAutoNum type="arabicPeriod" startAt="7"/>
              <a:tabLst>
                <a:tab pos="1138238" algn="l"/>
                <a:tab pos="3208338" algn="l"/>
                <a:tab pos="4692650" algn="l"/>
                <a:tab pos="5710238" algn="l"/>
              </a:tabLst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 gives 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10,400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and Option 2 gives 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14,486.54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 gives more money.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7"/>
              <a:tabLst>
                <a:tab pos="1138238" algn="l"/>
                <a:tab pos="3208338" algn="l"/>
                <a:tab pos="4692650" algn="l"/>
                <a:tab pos="5710238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4, 9, 16, 25, 36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 	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- 1 	   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616558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200" dirty="0" smtClean="0"/>
              <a:t>2.6 – Non-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2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C00000"/>
              </a:buClr>
              <a:buFont typeface="+mj-lt"/>
              <a:buAutoNum type="arabicPeriod" startAt="10"/>
              <a:tabLst>
                <a:tab pos="1138238" algn="l"/>
                <a:tab pos="3208338" algn="l"/>
                <a:tab pos="4692650" algn="l"/>
                <a:tab pos="5710238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Clr>
                <a:srgbClr val="C00000"/>
              </a:buClr>
              <a:buFont typeface="+mj-lt"/>
              <a:buAutoNum type="arabicPeriod" startAt="10"/>
              <a:tabLst>
                <a:tab pos="1138238" algn="l"/>
                <a:tab pos="3208338" algn="l"/>
                <a:tab pos="5710238" algn="l"/>
              </a:tabLst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88840"/>
            <a:ext cx="8536219" cy="28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082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200" dirty="0" smtClean="0"/>
              <a:t>2.6 – Non-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2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C00000"/>
              </a:buClr>
              <a:buFont typeface="+mj-lt"/>
              <a:buAutoNum type="arabicPeriod" startAt="12"/>
              <a:tabLst>
                <a:tab pos="1138238" algn="l"/>
                <a:tab pos="3208338" algn="l"/>
                <a:tab pos="4692650" algn="l"/>
                <a:tab pos="5710238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71" y="1861940"/>
            <a:ext cx="8442294" cy="48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54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200" dirty="0" smtClean="0"/>
              <a:t>2.6 – Non-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2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16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38238" algn="l"/>
                    <a:tab pos="3363913" algn="l"/>
                    <a:tab pos="6003925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5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i="1" dirty="0" smtClean="0"/>
                  <a:t>n</a:t>
                </a:r>
                <a:r>
                  <a:rPr lang="en-US" sz="3400" baseline="30000" dirty="0" smtClean="0"/>
                  <a:t>2</a:t>
                </a:r>
                <a:r>
                  <a:rPr lang="en-US" sz="3400" dirty="0" smtClean="0"/>
                  <a:t> + 4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38238" algn="l"/>
                    <a:tab pos="3363913" algn="l"/>
                    <a:tab pos="5710238" algn="l"/>
                    <a:tab pos="5883275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400" dirty="0" smtClean="0"/>
                  <a:t> 1, 5, 10, 10, 5, 1</a:t>
                </a:r>
                <a:r>
                  <a:rPr lang="en-US" sz="3400" dirty="0"/>
                  <a:t/>
                </a:r>
                <a:br>
                  <a:rPr lang="en-US" sz="3400" dirty="0"/>
                </a:br>
                <a:r>
                  <a:rPr lang="en-US" sz="34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400" dirty="0" smtClean="0"/>
                  <a:t/>
                </a:r>
                <a:br>
                  <a:rPr lang="en-US" sz="3400" dirty="0" smtClean="0"/>
                </a:br>
                <a:r>
                  <a:rPr lang="en-US" sz="3400" dirty="0" smtClean="0"/>
                  <a:t/>
                </a:r>
                <a:br>
                  <a:rPr lang="en-US" sz="3400" dirty="0" smtClean="0"/>
                </a:br>
                <a:r>
                  <a:rPr lang="en-US" sz="3400" dirty="0" smtClean="0"/>
                  <a:t/>
                </a:r>
                <a:br>
                  <a:rPr lang="en-US" sz="3400" dirty="0" smtClean="0"/>
                </a:br>
                <a:r>
                  <a:rPr lang="en-US" sz="34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400" dirty="0" smtClean="0"/>
                  <a:t> 2</a:t>
                </a:r>
                <a:r>
                  <a:rPr lang="en-US" sz="3400" baseline="30000" dirty="0" smtClean="0"/>
                  <a:t>n</a:t>
                </a:r>
                <a:r>
                  <a:rPr lang="en-US" sz="3400" dirty="0" smtClean="0"/>
                  <a:t> 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38238" algn="l"/>
                    <a:tab pos="3363913" algn="l"/>
                    <a:tab pos="5710238" algn="l"/>
                    <a:tab pos="5883275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400" dirty="0" smtClean="0"/>
                  <a:t>	2</a:t>
                </a:r>
                <a:r>
                  <a:rPr lang="en-US" sz="3400" dirty="0"/>
                  <a:t>. Halve the second difference to find </a:t>
                </a:r>
                <a:r>
                  <a:rPr lang="en-US" sz="3400" dirty="0" smtClean="0"/>
                  <a:t>	the </a:t>
                </a:r>
                <a:r>
                  <a:rPr lang="en-US" sz="3400" dirty="0"/>
                  <a:t>coefficient </a:t>
                </a:r>
                <a:r>
                  <a:rPr lang="en-US" sz="3400" dirty="0" smtClean="0"/>
                  <a:t>of </a:t>
                </a:r>
                <a:r>
                  <a:rPr lang="en-US" sz="3400" i="1" dirty="0" smtClean="0"/>
                  <a:t>n</a:t>
                </a:r>
                <a:r>
                  <a:rPr lang="en-US" sz="3400" baseline="30000" dirty="0" smtClean="0"/>
                  <a:t>2</a:t>
                </a:r>
                <a:r>
                  <a:rPr lang="en-US" sz="3400" dirty="0" smtClean="0"/>
                  <a:t>. </a:t>
                </a:r>
                <a:r>
                  <a:rPr lang="en-US" sz="3400" dirty="0"/>
                  <a:t>Therefore </a:t>
                </a:r>
                <a:r>
                  <a:rPr lang="en-US" sz="3400" i="1" dirty="0"/>
                  <a:t>a</a:t>
                </a:r>
                <a:r>
                  <a:rPr lang="en-US" sz="3400" dirty="0"/>
                  <a:t> </a:t>
                </a:r>
                <a:r>
                  <a:rPr lang="en-US" sz="3400" dirty="0" smtClean="0"/>
                  <a:t>= 1.</a:t>
                </a:r>
                <a:br>
                  <a:rPr lang="en-US" sz="3400" dirty="0" smtClean="0"/>
                </a:br>
                <a:r>
                  <a:rPr lang="en-US" sz="34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400" dirty="0" smtClean="0"/>
                  <a:t> </a:t>
                </a:r>
                <a:r>
                  <a:rPr lang="en-US" sz="3400" dirty="0"/>
                  <a:t>3</a:t>
                </a:r>
                <a:r>
                  <a:rPr lang="en-US" sz="3400" dirty="0" smtClean="0"/>
                  <a:t>, 5, 7 	</a:t>
                </a:r>
                <a:r>
                  <a:rPr lang="en-US" sz="34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400" dirty="0" smtClean="0"/>
                  <a:t> 2</a:t>
                </a:r>
                <a:r>
                  <a:rPr lang="en-US" sz="3400" i="1" dirty="0" smtClean="0"/>
                  <a:t>n</a:t>
                </a:r>
                <a:r>
                  <a:rPr lang="en-US" sz="3400" dirty="0" smtClean="0"/>
                  <a:t> - 1 	</a:t>
                </a:r>
                <a:r>
                  <a:rPr lang="en-US" sz="34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400" dirty="0" smtClean="0"/>
                  <a:t> </a:t>
                </a:r>
                <a:r>
                  <a:rPr lang="en-US" sz="3400" i="1" dirty="0" smtClean="0"/>
                  <a:t>n</a:t>
                </a:r>
                <a:r>
                  <a:rPr lang="en-US" sz="3400" baseline="30000" dirty="0" smtClean="0"/>
                  <a:t>2</a:t>
                </a:r>
                <a:r>
                  <a:rPr lang="en-US" sz="3400" dirty="0" smtClean="0"/>
                  <a:t> + 2</a:t>
                </a:r>
                <a:r>
                  <a:rPr lang="en-US" sz="3400" i="1" dirty="0" smtClean="0"/>
                  <a:t>n</a:t>
                </a:r>
                <a:r>
                  <a:rPr lang="en-US" sz="3400" dirty="0" smtClean="0"/>
                  <a:t> - </a:t>
                </a:r>
                <a:r>
                  <a:rPr lang="en-US" sz="3400" dirty="0"/>
                  <a:t>1</a:t>
                </a:r>
                <a:endParaRPr lang="en-US" sz="34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16886"/>
              </a:xfrm>
              <a:prstGeom prst="rect">
                <a:avLst/>
              </a:prstGeom>
              <a:blipFill rotWithShape="0">
                <a:blip r:embed="rId4"/>
                <a:stretch>
                  <a:fillRect l="-1778" r="-1920" b="-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00816"/>
              </p:ext>
            </p:extLst>
          </p:nvPr>
        </p:nvGraphicFramePr>
        <p:xfrm>
          <a:off x="1691680" y="2636912"/>
          <a:ext cx="6956989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489"/>
                <a:gridCol w="786250"/>
                <a:gridCol w="786250"/>
                <a:gridCol w="786250"/>
                <a:gridCol w="786250"/>
                <a:gridCol w="786250"/>
                <a:gridCol w="786250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Row, </a:t>
                      </a:r>
                      <a:r>
                        <a:rPr lang="en-US" sz="3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3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5729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200" dirty="0" smtClean="0"/>
              <a:t>2.6 – Non-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endParaRPr lang="en-GB" sz="42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buClr>
                <a:srgbClr val="C00000"/>
              </a:buClr>
              <a:buFont typeface="+mj-lt"/>
              <a:buAutoNum type="arabicPeriod" startAt="16"/>
              <a:tabLst>
                <a:tab pos="1138238" algn="l"/>
                <a:tab pos="4175125" algn="l"/>
                <a:tab pos="6003925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indent="-741363">
              <a:buClr>
                <a:srgbClr val="C00000"/>
              </a:buClr>
              <a:buFont typeface="+mj-lt"/>
              <a:buAutoNum type="arabicPeriod" startAt="16"/>
              <a:tabLst>
                <a:tab pos="1138238" algn="l"/>
                <a:tab pos="4175125" algn="l"/>
                <a:tab pos="6003925" algn="l"/>
              </a:tabLst>
            </a:pP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x 10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5+8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u</a:t>
            </a:r>
            <a:r>
              <a:rPr lang="pt-B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pt-BR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indent="-741363">
              <a:buClr>
                <a:srgbClr val="C00000"/>
              </a:buClr>
              <a:buFont typeface="+mj-lt"/>
              <a:buAutoNum type="arabicPeriod" startAt="16"/>
              <a:tabLst>
                <a:tab pos="1138238" algn="l"/>
                <a:tab pos="4175125" algn="l"/>
                <a:tab pos="6003925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4, 8, 16 	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Multiply by 2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m+n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m+n</a:t>
            </a:r>
            <a:endParaRPr lang="en-US" sz="36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3907213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2.7 – </a:t>
            </a:r>
            <a:r>
              <a:rPr lang="en-US" sz="3600" dirty="0" smtClean="0"/>
              <a:t>More Expanding and </a:t>
            </a:r>
            <a:r>
              <a:rPr lang="en-US" sz="3600" dirty="0" err="1" smtClean="0"/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4175125" algn="l"/>
                <a:tab pos="6003925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2, 3 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4175125" algn="l"/>
                <a:tab pos="6003925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4175125" algn="l"/>
                <a:tab pos="6003925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1) 	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+ 2;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4175125" algn="l"/>
                <a:tab pos="6003925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+ 16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18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+ 6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- 40 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- 7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+ 12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4175125" algn="l"/>
                <a:tab pos="6003925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+ 3) =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- 3)(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+ 8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- 24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4175125" algn="l"/>
                <a:tab pos="6003925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+ 4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 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- 6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+ 9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+ 25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- 8x +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0401505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2.7 – </a:t>
            </a:r>
            <a:r>
              <a:rPr lang="en-US" sz="3600" dirty="0" smtClean="0"/>
              <a:t>More Expanding and </a:t>
            </a:r>
            <a:r>
              <a:rPr lang="en-US" sz="3600" dirty="0" err="1" smtClean="0"/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buClr>
                <a:srgbClr val="C00000"/>
              </a:buClr>
              <a:buFont typeface="+mj-lt"/>
              <a:buAutoNum type="arabicPeriod" startAt="7"/>
              <a:tabLst>
                <a:tab pos="1138238" algn="l"/>
                <a:tab pos="4175125" algn="l"/>
                <a:tab pos="6003925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51 + 49)(51 - 49) = 2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 100 = 200</a:t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0.12</a:t>
            </a:r>
          </a:p>
          <a:p>
            <a:pPr marL="741363" indent="-741363">
              <a:buClr>
                <a:srgbClr val="C00000"/>
              </a:buClr>
              <a:buFont typeface="+mj-lt"/>
              <a:buAutoNum type="arabicPeriod" startAt="7"/>
              <a:tabLst>
                <a:tab pos="1138238" algn="l"/>
                <a:tab pos="4175125" algn="l"/>
                <a:tab pos="6003925" algn="l"/>
              </a:tabLst>
            </a:pPr>
            <a:r>
              <a:rPr lang="pt-BR" sz="3200" dirty="0" smtClean="0">
                <a:solidFill>
                  <a:srgbClr val="C00000"/>
                </a:solidFill>
              </a:rPr>
              <a:t>a.</a:t>
            </a:r>
            <a:r>
              <a:rPr lang="pt-BR" sz="3200" dirty="0" smtClean="0"/>
              <a:t> </a:t>
            </a:r>
            <a:r>
              <a:rPr lang="pt-BR" sz="3200" i="1" dirty="0" smtClean="0"/>
              <a:t>x</a:t>
            </a:r>
            <a:r>
              <a:rPr lang="pt-BR" sz="3200" baseline="30000" dirty="0" smtClean="0"/>
              <a:t>2 </a:t>
            </a:r>
            <a:r>
              <a:rPr lang="pt-BR" sz="3200" dirty="0" smtClean="0"/>
              <a:t>– 16	</a:t>
            </a:r>
            <a:r>
              <a:rPr lang="pt-BR" sz="3200" dirty="0" smtClean="0">
                <a:solidFill>
                  <a:srgbClr val="C00000"/>
                </a:solidFill>
              </a:rPr>
              <a:t>b.</a:t>
            </a:r>
            <a:r>
              <a:rPr lang="pt-BR" sz="3200" dirty="0" smtClean="0"/>
              <a:t> </a:t>
            </a:r>
            <a:r>
              <a:rPr lang="pt-BR" sz="3200" i="1" dirty="0" smtClean="0"/>
              <a:t>x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 - 4</a:t>
            </a:r>
            <a:endParaRPr lang="pt-BR" sz="3200" dirty="0"/>
          </a:p>
          <a:p>
            <a:pPr marL="741363" indent="-741363">
              <a:buClr>
                <a:srgbClr val="C00000"/>
              </a:buClr>
              <a:buFont typeface="+mj-lt"/>
              <a:buAutoNum type="arabicPeriod" startAt="7"/>
              <a:tabLst>
                <a:tab pos="1138238" algn="l"/>
                <a:tab pos="4175125" algn="l"/>
                <a:tab pos="6003925" algn="l"/>
              </a:tabLst>
            </a:pPr>
            <a:r>
              <a:rPr lang="pt-BR" sz="3200" dirty="0" smtClean="0">
                <a:solidFill>
                  <a:srgbClr val="C00000"/>
                </a:solidFill>
              </a:rPr>
              <a:t>a.</a:t>
            </a:r>
            <a:r>
              <a:rPr lang="pt-BR" sz="3200" dirty="0" smtClean="0"/>
              <a:t> (</a:t>
            </a:r>
            <a:r>
              <a:rPr lang="pt-BR" sz="3200" i="1" dirty="0" smtClean="0"/>
              <a:t>x</a:t>
            </a:r>
            <a:r>
              <a:rPr lang="pt-BR" sz="3200" dirty="0" smtClean="0"/>
              <a:t> - 5)(</a:t>
            </a:r>
            <a:r>
              <a:rPr lang="pt-BR" sz="3200" i="1" dirty="0" smtClean="0"/>
              <a:t>x</a:t>
            </a:r>
            <a:r>
              <a:rPr lang="pt-BR" sz="3200" dirty="0" smtClean="0"/>
              <a:t> + 5)	</a:t>
            </a:r>
            <a:r>
              <a:rPr lang="pt-BR" sz="3200" dirty="0" smtClean="0">
                <a:solidFill>
                  <a:srgbClr val="C00000"/>
                </a:solidFill>
              </a:rPr>
              <a:t>b.</a:t>
            </a:r>
            <a:r>
              <a:rPr lang="pt-BR" sz="3200" dirty="0" smtClean="0"/>
              <a:t> (</a:t>
            </a:r>
            <a:r>
              <a:rPr lang="pt-BR" sz="3200" i="1" dirty="0" smtClean="0"/>
              <a:t>y</a:t>
            </a:r>
            <a:r>
              <a:rPr lang="pt-BR" sz="3200" dirty="0" smtClean="0"/>
              <a:t> - 7)(</a:t>
            </a:r>
            <a:r>
              <a:rPr lang="pt-BR" sz="3200" i="1" dirty="0" smtClean="0"/>
              <a:t>y</a:t>
            </a:r>
            <a:r>
              <a:rPr lang="pt-BR" sz="3200" dirty="0" smtClean="0"/>
              <a:t> + 7)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>
                <a:solidFill>
                  <a:srgbClr val="C00000"/>
                </a:solidFill>
              </a:rPr>
              <a:t>c.</a:t>
            </a:r>
            <a:r>
              <a:rPr lang="pt-BR" sz="3200" dirty="0" smtClean="0"/>
              <a:t> </a:t>
            </a:r>
            <a:r>
              <a:rPr lang="pt-BR" sz="3200" dirty="0"/>
              <a:t>(</a:t>
            </a:r>
            <a:r>
              <a:rPr lang="pt-BR" sz="3200" i="1" dirty="0" smtClean="0"/>
              <a:t>t </a:t>
            </a:r>
            <a:r>
              <a:rPr lang="pt-BR" sz="3200" dirty="0" smtClean="0"/>
              <a:t>- 9</a:t>
            </a:r>
            <a:r>
              <a:rPr lang="pt-BR" sz="3200" dirty="0"/>
              <a:t>)(</a:t>
            </a:r>
            <a:r>
              <a:rPr lang="pt-BR" sz="3200" i="1" dirty="0"/>
              <a:t>t</a:t>
            </a:r>
            <a:r>
              <a:rPr lang="pt-BR" sz="3200" dirty="0"/>
              <a:t> + 9</a:t>
            </a:r>
            <a:r>
              <a:rPr lang="pt-BR" sz="3200" dirty="0" smtClean="0"/>
              <a:t>)</a:t>
            </a:r>
          </a:p>
          <a:p>
            <a:pPr marL="741363" indent="-741363">
              <a:buClr>
                <a:srgbClr val="C00000"/>
              </a:buClr>
              <a:buFont typeface="+mj-lt"/>
              <a:buAutoNum type="arabicPeriod" startAt="7"/>
              <a:tabLst>
                <a:tab pos="1138238" algn="l"/>
                <a:tab pos="4175125" algn="l"/>
                <a:tab pos="6003925" algn="l"/>
              </a:tabLst>
            </a:pPr>
            <a:r>
              <a:rPr lang="pt-BR" sz="3200" dirty="0" smtClean="0">
                <a:solidFill>
                  <a:srgbClr val="C00000"/>
                </a:solidFill>
              </a:rPr>
              <a:t>a.</a:t>
            </a:r>
            <a:r>
              <a:rPr lang="pt-BR" sz="3200" dirty="0" smtClean="0"/>
              <a:t> 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+1</a:t>
            </a:r>
            <a:r>
              <a:rPr lang="pt-BR" sz="3200" dirty="0" smtClean="0"/>
              <a:t>)(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pt-BR" sz="3200" dirty="0" smtClean="0"/>
              <a:t>7)	</a:t>
            </a:r>
            <a:r>
              <a:rPr lang="pt-BR" sz="3200" dirty="0" smtClean="0">
                <a:solidFill>
                  <a:srgbClr val="C00000"/>
                </a:solidFill>
              </a:rPr>
              <a:t>b.</a:t>
            </a:r>
            <a:r>
              <a:rPr lang="pt-BR" sz="3200" dirty="0" smtClean="0"/>
              <a:t> 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+ 3</a:t>
            </a:r>
            <a:r>
              <a:rPr lang="pt-BR" sz="3200" dirty="0" smtClean="0"/>
              <a:t>)(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pt-BR" sz="3200" dirty="0" smtClean="0"/>
              <a:t>4)</a:t>
            </a:r>
            <a:br>
              <a:rPr lang="pt-BR" sz="32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c.</a:t>
            </a:r>
            <a:r>
              <a:rPr lang="pt-BR" sz="3200" dirty="0" smtClean="0"/>
              <a:t> 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+ 3</a:t>
            </a:r>
            <a:r>
              <a:rPr lang="pt-BR" sz="3200" dirty="0" smtClean="0"/>
              <a:t>)(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pt-BR" sz="3200" dirty="0" smtClean="0"/>
              <a:t>5)	</a:t>
            </a:r>
            <a:r>
              <a:rPr lang="pt-BR" sz="3200" dirty="0" smtClean="0">
                <a:solidFill>
                  <a:srgbClr val="C00000"/>
                </a:solidFill>
              </a:rPr>
              <a:t>d.</a:t>
            </a:r>
            <a:r>
              <a:rPr lang="pt-BR" sz="3200" dirty="0" smtClean="0"/>
              <a:t> 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+ 3</a:t>
            </a:r>
            <a:r>
              <a:rPr lang="pt-BR" sz="3200" dirty="0" smtClean="0"/>
              <a:t>)(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- </a:t>
            </a:r>
            <a:r>
              <a:rPr lang="pt-BR" sz="3200" dirty="0" smtClean="0"/>
              <a:t>1)</a:t>
            </a:r>
            <a:br>
              <a:rPr lang="pt-BR" sz="32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e.</a:t>
            </a:r>
            <a:r>
              <a:rPr lang="pt-BR" sz="3200" dirty="0" smtClean="0"/>
              <a:t> 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- 3</a:t>
            </a:r>
            <a:r>
              <a:rPr lang="pt-BR" sz="3200" dirty="0" smtClean="0"/>
              <a:t>)(</a:t>
            </a:r>
            <a:r>
              <a:rPr lang="pt-BR" sz="3200" i="1" dirty="0"/>
              <a:t>x</a:t>
            </a:r>
            <a:r>
              <a:rPr lang="pt-BR" sz="3200" dirty="0" smtClean="0"/>
              <a:t> + 1)	</a:t>
            </a:r>
            <a:r>
              <a:rPr lang="pt-BR" sz="3200" dirty="0" smtClean="0">
                <a:solidFill>
                  <a:srgbClr val="C00000"/>
                </a:solidFill>
              </a:rPr>
              <a:t>f.</a:t>
            </a:r>
            <a:r>
              <a:rPr lang="pt-BR" sz="3200" dirty="0" smtClean="0"/>
              <a:t> 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- 2</a:t>
            </a:r>
            <a:r>
              <a:rPr lang="pt-BR" sz="3200" dirty="0" smtClean="0"/>
              <a:t>)(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- </a:t>
            </a:r>
            <a:r>
              <a:rPr lang="pt-BR" sz="3200" dirty="0" smtClean="0"/>
              <a:t>4)</a:t>
            </a:r>
            <a:br>
              <a:rPr lang="pt-BR" sz="32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g.</a:t>
            </a:r>
            <a:r>
              <a:rPr lang="pt-BR" sz="3200" dirty="0" smtClean="0"/>
              <a:t> 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- 7</a:t>
            </a:r>
            <a:r>
              <a:rPr lang="pt-BR" sz="3200" dirty="0" smtClean="0"/>
              <a:t>)(</a:t>
            </a:r>
            <a:r>
              <a:rPr lang="pt-BR" sz="3200" i="1" dirty="0"/>
              <a:t>x</a:t>
            </a:r>
            <a:r>
              <a:rPr lang="pt-BR" sz="3200" dirty="0" smtClean="0"/>
              <a:t> + 1)	</a:t>
            </a:r>
            <a:r>
              <a:rPr lang="pt-BR" sz="3200" dirty="0" smtClean="0">
                <a:solidFill>
                  <a:srgbClr val="C00000"/>
                </a:solidFill>
              </a:rPr>
              <a:t>h.</a:t>
            </a:r>
            <a:r>
              <a:rPr lang="pt-BR" sz="3200" dirty="0" smtClean="0"/>
              <a:t> 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- 3</a:t>
            </a:r>
            <a:r>
              <a:rPr lang="pt-BR" sz="3200" dirty="0" smtClean="0"/>
              <a:t>)(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- </a:t>
            </a:r>
            <a:r>
              <a:rPr lang="pt-BR" sz="3200" dirty="0" smtClean="0"/>
              <a:t>4)</a:t>
            </a:r>
            <a:br>
              <a:rPr lang="pt-BR" sz="32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i.</a:t>
            </a:r>
            <a:r>
              <a:rPr lang="pt-BR" sz="3200" dirty="0" smtClean="0"/>
              <a:t> (</a:t>
            </a:r>
            <a:r>
              <a:rPr lang="pt-BR" sz="3200" i="1" dirty="0"/>
              <a:t>x </a:t>
            </a:r>
            <a:r>
              <a:rPr lang="pt-BR" sz="3200" dirty="0" smtClean="0"/>
              <a:t>- 2)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	</a:t>
            </a:r>
            <a:r>
              <a:rPr lang="pt-BR" sz="3200" dirty="0" smtClean="0">
                <a:solidFill>
                  <a:srgbClr val="C00000"/>
                </a:solidFill>
              </a:rPr>
              <a:t>j.</a:t>
            </a:r>
            <a:r>
              <a:rPr lang="pt-BR" sz="3200" dirty="0" smtClean="0"/>
              <a:t> (</a:t>
            </a:r>
            <a:r>
              <a:rPr lang="pt-BR" sz="3200" i="1" dirty="0"/>
              <a:t>x </a:t>
            </a:r>
            <a:r>
              <a:rPr lang="pt-BR" sz="3200" dirty="0" smtClean="0"/>
              <a:t>- 12)(</a:t>
            </a:r>
            <a:r>
              <a:rPr lang="pt-BR" sz="3200" i="1" dirty="0"/>
              <a:t>x </a:t>
            </a:r>
            <a:r>
              <a:rPr lang="pt-BR" sz="3200" dirty="0" smtClean="0"/>
              <a:t>– 2)</a:t>
            </a:r>
            <a:br>
              <a:rPr lang="pt-BR" sz="32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k.</a:t>
            </a:r>
            <a:r>
              <a:rPr lang="pt-BR" sz="3200" dirty="0" smtClean="0"/>
              <a:t> (</a:t>
            </a:r>
            <a:r>
              <a:rPr lang="pt-BR" sz="3200" i="1" dirty="0"/>
              <a:t>x </a:t>
            </a:r>
            <a:r>
              <a:rPr lang="pt-BR" sz="3200" dirty="0" smtClean="0"/>
              <a:t>- 8)(</a:t>
            </a:r>
            <a:r>
              <a:rPr lang="pt-BR" sz="3200" i="1" dirty="0" smtClean="0"/>
              <a:t>x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pt-BR" sz="3200" dirty="0" smtClean="0"/>
              <a:t>2)	</a:t>
            </a:r>
            <a:r>
              <a:rPr lang="pt-BR" sz="3200" dirty="0" smtClean="0">
                <a:solidFill>
                  <a:srgbClr val="C00000"/>
                </a:solidFill>
              </a:rPr>
              <a:t>I.</a:t>
            </a:r>
            <a:r>
              <a:rPr lang="pt-BR" sz="3200" dirty="0" smtClean="0"/>
              <a:t> (</a:t>
            </a:r>
            <a:r>
              <a:rPr lang="pt-BR" sz="3200" i="1" dirty="0"/>
              <a:t>x</a:t>
            </a:r>
            <a:r>
              <a:rPr lang="pt-BR" sz="3200" dirty="0" smtClean="0"/>
              <a:t> </a:t>
            </a:r>
            <a:r>
              <a:rPr lang="pt-BR" sz="3200" dirty="0"/>
              <a:t>+ 1)</a:t>
            </a:r>
            <a:r>
              <a:rPr lang="pt-BR" sz="3200" baseline="30000" dirty="0"/>
              <a:t>2</a:t>
            </a:r>
            <a:endParaRPr lang="en-US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7214790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2.7 – </a:t>
            </a:r>
            <a:r>
              <a:rPr lang="en-US" sz="3600" dirty="0" smtClean="0"/>
              <a:t>More Expanding and </a:t>
            </a:r>
            <a:r>
              <a:rPr lang="en-US" sz="3600" dirty="0" err="1" smtClean="0"/>
              <a:t>Factorising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buClr>
                <a:srgbClr val="C00000"/>
              </a:buClr>
              <a:buFont typeface="+mj-lt"/>
              <a:buAutoNum type="arabicPeriod" startAt="11"/>
              <a:tabLst>
                <a:tab pos="1138238" algn="l"/>
                <a:tab pos="4175125" algn="l"/>
                <a:tab pos="6003925" algn="l"/>
              </a:tabLst>
            </a:pP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+ 5)(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+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2) = 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 + 7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+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+ 10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  <a:p>
            <a:pPr marL="741363" indent="-741363">
              <a:buClr>
                <a:srgbClr val="C00000"/>
              </a:buClr>
              <a:buFont typeface="+mj-lt"/>
              <a:buAutoNum type="arabicPeriod" startAt="11"/>
              <a:tabLst>
                <a:tab pos="1138238" algn="l"/>
                <a:tab pos="4175125" algn="l"/>
                <a:tab pos="6003925" algn="l"/>
              </a:tabLst>
            </a:pP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</a:p>
          <a:p>
            <a:pPr marL="741363" indent="-741363">
              <a:buClr>
                <a:srgbClr val="C00000"/>
              </a:buClr>
              <a:buFont typeface="+mj-lt"/>
              <a:buAutoNum type="arabicPeriod" startAt="11"/>
              <a:tabLst>
                <a:tab pos="1138238" algn="l"/>
                <a:tab pos="4175125" algn="l"/>
                <a:tab pos="6003925" algn="l"/>
              </a:tabLst>
            </a:pPr>
            <a:r>
              <a:rPr lang="es-E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- 9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– 3</a:t>
            </a:r>
            <a:r>
              <a:rPr lang="es-E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- 3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)(2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+ 3)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- 1 =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35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1)(4</a:t>
            </a:r>
            <a:r>
              <a:rPr lang="es-ES" sz="35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</a:p>
          <a:p>
            <a:pPr marL="741363" indent="-741363">
              <a:buClr>
                <a:srgbClr val="C00000"/>
              </a:buClr>
              <a:buFont typeface="+mj-lt"/>
              <a:buAutoNum type="arabicPeriod" startAt="11"/>
              <a:tabLst>
                <a:tab pos="1138238" algn="l"/>
                <a:tab pos="4175125" algn="l"/>
                <a:tab pos="6003925" algn="l"/>
              </a:tabLst>
            </a:pPr>
            <a:r>
              <a:rPr lang="es-E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- 5)(3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+ 5)	</a:t>
            </a:r>
            <a:b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(5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)(5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– 7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+ 7y)</a:t>
            </a:r>
          </a:p>
          <a:p>
            <a:pPr marL="741363" indent="-741363">
              <a:buClr>
                <a:srgbClr val="C00000"/>
              </a:buClr>
              <a:buFont typeface="+mj-lt"/>
              <a:buAutoNum type="arabicPeriod" startAt="11"/>
              <a:tabLst>
                <a:tab pos="1138238" algn="l"/>
                <a:tab pos="4175125" algn="l"/>
                <a:tab pos="6003925" algn="l"/>
              </a:tabLst>
            </a:pPr>
            <a:r>
              <a:rPr lang="es-E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b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- 24</a:t>
            </a:r>
            <a:r>
              <a:rPr lang="es-ES" sz="3500" i="1" dirty="0"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s-E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5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3453023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Problem Solving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2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175125" algn="l"/>
                    <a:tab pos="6003925" algn="l"/>
                  </a:tabLst>
                </a:pP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3500	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5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xyz + m</a:t>
                </a:r>
                <a:endParaRPr lang="en-US" sz="5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175125" algn="l"/>
                    <a:tab pos="6003925" algn="l"/>
                  </a:tabLst>
                </a:pP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	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st</m:t>
                        </m:r>
                      </m:den>
                    </m:f>
                  </m:oMath>
                </a14:m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175125" algn="l"/>
                    <a:tab pos="6003925" algn="l"/>
                  </a:tabLst>
                </a:pP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115 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xy - mn</a:t>
                </a:r>
                <a:endParaRPr lang="pt-BR" sz="5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175125" algn="l"/>
                    <a:tab pos="6003925" algn="l"/>
                  </a:tabLst>
                </a:pP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462 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5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- 1)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175125" algn="l"/>
                    <a:tab pos="6003925" algn="l"/>
                  </a:tabLst>
                </a:pP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273 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5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BR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- 1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175125" algn="l"/>
                    <a:tab pos="6003925" algn="l"/>
                  </a:tabLst>
                </a:pP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500</a:t>
                </a:r>
                <a:endParaRPr lang="en-US" sz="5400" baseline="300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20202"/>
              </a:xfrm>
              <a:prstGeom prst="rect">
                <a:avLst/>
              </a:prstGeom>
              <a:blipFill rotWithShape="0">
                <a:blip r:embed="rId4"/>
                <a:stretch>
                  <a:fillRect l="-3414" t="-3150" b="-4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014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Check Up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7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5830888" algn="l"/>
                    <a:tab pos="6003925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20p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5a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-6</a:t>
                </a:r>
                <a:endPara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5830888" algn="l"/>
                    <a:tab pos="6003925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5830888" algn="l"/>
                    <a:tab pos="6003925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- 3)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- 2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5830888" algn="l"/>
                    <a:tab pos="6003925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- 24 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+10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+ 25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2622550" algn="l"/>
                    <a:tab pos="4572000" algn="l"/>
                    <a:tab pos="6003925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3c 	 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4p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  <a:endPara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5830888" algn="l"/>
                    <a:tab pos="6003925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rs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4572000" algn="l"/>
                    <a:tab pos="6003925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- 9)(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+ 9) 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- 2)(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baseline="300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71700"/>
              </a:xfrm>
              <a:prstGeom prst="rect">
                <a:avLst/>
              </a:prstGeom>
              <a:blipFill rotWithShape="0">
                <a:blip r:embed="rId4"/>
                <a:stretch>
                  <a:fillRect l="-2276" t="-2081" b="-3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4275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60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1320800" algn="l"/>
                    <a:tab pos="4284663" algn="l"/>
                    <a:tab pos="64516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add 9; 29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38	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multiply by 3; -27, -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81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subtract 4;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-6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divide by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10; 0.002, 0.0002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1320800" algn="l"/>
                    <a:tab pos="4284663" algn="l"/>
                    <a:tab pos="64516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a and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b and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b, c and d</a:t>
                </a: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1320800" algn="l"/>
                    <a:tab pos="4284663" algn="l"/>
                    <a:tab pos="64516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11, 18, 25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6, 12, 24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1320800" algn="l"/>
                    <a:tab pos="2692400" algn="l"/>
                    <a:tab pos="4691063" algn="l"/>
                    <a:tab pos="6570663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Students' own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5050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9	ii. 36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100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225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(n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+1)</a:t>
                </a:r>
                <a:r>
                  <a:rPr lang="en-US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60955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477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241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Check Up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68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4122738" algn="l"/>
                    <a:tab pos="5830888" algn="l"/>
                    <a:tab pos="6003925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 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Identity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Expression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Equatic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4122738" algn="l"/>
                    <a:tab pos="5830888" algn="l"/>
                    <a:tab pos="6003925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4122738" algn="l"/>
                    <a:tab pos="5830888" algn="l"/>
                    <a:tab pos="6003925" algn="l"/>
                  </a:tabLst>
                </a:pP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-17</a:t>
                </a: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4122738" algn="l"/>
                    <a:tab pos="5830888" algn="l"/>
                    <a:tab pos="6003925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4122738" algn="l"/>
                    <a:tab pos="5830888" algn="l"/>
                    <a:tab pos="6003925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1.1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x 1.1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5.731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&lt; 6 and 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1.2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+ 4 x 1.2 = 6.528 &gt; 6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4122738" algn="l"/>
                    <a:tab pos="5830888" algn="l"/>
                    <a:tab pos="6003925" algn="l"/>
                  </a:tabLst>
                </a:pP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25 + 36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4122738" algn="l"/>
                    <a:tab pos="5830888" algn="l"/>
                    <a:tab pos="6003925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0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4122738" algn="l"/>
                    <a:tab pos="5830888" algn="l"/>
                    <a:tab pos="6003925" algn="l"/>
                  </a:tabLst>
                </a:pP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10</a:t>
                </a: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4122738" algn="l"/>
                    <a:tab pos="5830888" algn="l"/>
                    <a:tab pos="6003925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18, 29</a:t>
                </a:r>
                <a:endParaRPr lang="en-US" sz="3000" baseline="300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68319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422" b="-2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7620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Check Up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buClr>
                <a:srgbClr val="C00000"/>
              </a:buClr>
              <a:buFont typeface="+mj-lt"/>
              <a:buAutoNum type="arabicPeriod" startAt="17"/>
              <a:tabLst>
                <a:tab pos="1208088" algn="l"/>
                <a:tab pos="4122738" algn="l"/>
                <a:tab pos="5830888" algn="l"/>
                <a:tab pos="6003925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7</a:t>
            </a:r>
          </a:p>
          <a:p>
            <a:pPr marL="1087438" lvl="1" indent="-396875">
              <a:buClr>
                <a:srgbClr val="C00000"/>
              </a:buClr>
              <a:buFont typeface="+mj-lt"/>
              <a:buAutoNum type="alphaLcPeriod" startAt="2"/>
              <a:tabLst>
                <a:tab pos="4122738" algn="l"/>
                <a:tab pos="5830888" algn="l"/>
                <a:tab pos="6003925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equation 9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- 7 = 167 has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which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number.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167 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a term in the sequence.</a:t>
            </a:r>
          </a:p>
          <a:p>
            <a:pPr marL="1087438" lvl="1" indent="-396875">
              <a:buClr>
                <a:srgbClr val="C00000"/>
              </a:buClr>
              <a:buFont typeface="+mj-lt"/>
              <a:buAutoNum type="alphaLcPeriod" startAt="2"/>
              <a:tabLst>
                <a:tab pos="4122738" algn="l"/>
                <a:tab pos="5830888" algn="l"/>
                <a:tab pos="6003925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buClr>
                <a:srgbClr val="C00000"/>
              </a:buClr>
              <a:buFont typeface="+mj-lt"/>
              <a:buAutoNum type="arabicPeriod" startAt="17"/>
              <a:tabLst>
                <a:tab pos="1138238" algn="l"/>
                <a:tab pos="4122738" algn="l"/>
                <a:tab pos="5830888" algn="l"/>
                <a:tab pos="6003925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+ 7</a:t>
            </a:r>
          </a:p>
          <a:p>
            <a:pPr marL="690563" indent="-690563">
              <a:buClr>
                <a:srgbClr val="C00000"/>
              </a:buClr>
              <a:buFont typeface="+mj-lt"/>
              <a:buAutoNum type="arabicPeriod" startAt="20"/>
              <a:tabLst>
                <a:tab pos="1087438" algn="l"/>
                <a:tab pos="4122738" algn="l"/>
                <a:tab pos="5830888" algn="l"/>
                <a:tab pos="6003925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Clockwise from top left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- 6, 3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7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- 4,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+12.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1" indent="-396875">
              <a:buClr>
                <a:srgbClr val="C00000"/>
              </a:buClr>
              <a:buFont typeface="+mj-lt"/>
              <a:buAutoNum type="alphaLcPeriod" startAt="2"/>
              <a:tabLst>
                <a:tab pos="4122738" algn="l"/>
                <a:tab pos="5830888" algn="l"/>
                <a:tab pos="6003925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+ 4. Any order would give the same result, multiplication 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commutative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1" indent="-396875">
              <a:buClr>
                <a:srgbClr val="C00000"/>
              </a:buClr>
              <a:buFont typeface="+mj-lt"/>
              <a:buAutoNum type="alphaLcPeriod" startAt="2"/>
              <a:tabLst>
                <a:tab pos="4122738" algn="l"/>
                <a:tab pos="5830888" algn="l"/>
                <a:tab pos="6003925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2(2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+1)(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+ 2)</a:t>
            </a:r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8146571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2570163" algn="l"/>
                <a:tab pos="4692650" algn="l"/>
                <a:tab pos="6745288" algn="l"/>
              </a:tabLst>
            </a:pPr>
            <a:r>
              <a:rPr lang="pt-B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Simplifying</a:t>
            </a:r>
            <a:r>
              <a:rPr lang="pt-B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expanding and factorising</a:t>
            </a:r>
          </a:p>
          <a:p>
            <a:pPr marL="517525" indent="-517525">
              <a:buClr>
                <a:srgbClr val="C00000"/>
              </a:buClr>
              <a:buFont typeface="+mj-lt"/>
              <a:buAutoNum type="arabicPeriod"/>
              <a:tabLst>
                <a:tab pos="2570163" algn="l"/>
                <a:tab pos="4692650" algn="l"/>
                <a:tab pos="6745288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517525">
              <a:buClr>
                <a:srgbClr val="C00000"/>
              </a:buClr>
              <a:buFont typeface="+mj-lt"/>
              <a:buAutoNum type="arabicPeriod"/>
              <a:tabLst>
                <a:tab pos="2570163" algn="l"/>
                <a:tab pos="4692650" algn="l"/>
                <a:tab pos="6745288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72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</a:p>
          <a:p>
            <a:pPr marL="517525" indent="-517525">
              <a:buClr>
                <a:srgbClr val="C00000"/>
              </a:buClr>
              <a:buFont typeface="+mj-lt"/>
              <a:buAutoNum type="arabicPeriod"/>
              <a:tabLst>
                <a:tab pos="2570163" algn="l"/>
                <a:tab pos="4692650" algn="l"/>
                <a:tab pos="6745288" algn="l"/>
              </a:tabLst>
            </a:pPr>
            <a:r>
              <a:rPr lang="pt-B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  <a:p>
            <a:pPr marL="517525" indent="-517525">
              <a:buClr>
                <a:srgbClr val="C00000"/>
              </a:buClr>
              <a:buFont typeface="+mj-lt"/>
              <a:buAutoNum type="arabicPeriod"/>
              <a:tabLst>
                <a:tab pos="2570163" algn="l"/>
                <a:tab pos="4692650" algn="l"/>
                <a:tab pos="6745288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99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buClr>
                <a:srgbClr val="C00000"/>
              </a:buClr>
              <a:buFont typeface="+mj-lt"/>
              <a:buAutoNum type="arabicPeriod" startAt="5"/>
              <a:tabLst>
                <a:tab pos="2570163" algn="l"/>
                <a:tab pos="4175125" algn="l"/>
                <a:tab pos="6745288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	</a:t>
            </a:r>
            <a:b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b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you find the power of a power you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multiply the powers together.</a:t>
            </a:r>
          </a:p>
          <a:p>
            <a:pPr marL="517525" indent="-517525">
              <a:buClr>
                <a:srgbClr val="C00000"/>
              </a:buClr>
              <a:buFont typeface="+mj-lt"/>
              <a:buAutoNum type="arabicPeriod" startAt="5"/>
              <a:tabLst>
                <a:tab pos="2570163" algn="l"/>
                <a:tab pos="4745038" algn="l"/>
                <a:tab pos="6745288" algn="l"/>
              </a:tabLst>
            </a:pP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517525" indent="-517525">
              <a:buClr>
                <a:srgbClr val="C00000"/>
              </a:buClr>
              <a:buFont typeface="+mj-lt"/>
              <a:buAutoNum type="arabicPeriod" startAt="5"/>
              <a:tabLst>
                <a:tab pos="2570163" algn="l"/>
                <a:tab pos="4745038" algn="l"/>
                <a:tab pos="6745288" algn="l"/>
              </a:tabLst>
            </a:pP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+ 3y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–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5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marL="517525" indent="-517525">
              <a:buClr>
                <a:srgbClr val="C00000"/>
              </a:buClr>
              <a:buFont typeface="+mj-lt"/>
              <a:buAutoNum type="arabicPeriod" startAt="5"/>
              <a:tabLst>
                <a:tab pos="2570163" algn="l"/>
                <a:tab pos="4745038" algn="l"/>
                <a:tab pos="6745288" algn="l"/>
              </a:tabLst>
            </a:pP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 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517525" indent="-517525">
              <a:buClr>
                <a:srgbClr val="C00000"/>
              </a:buClr>
              <a:buFont typeface="+mj-lt"/>
              <a:buAutoNum type="arabicPeriod" startAt="5"/>
              <a:tabLst>
                <a:tab pos="2570163" algn="l"/>
                <a:tab pos="4745038" algn="l"/>
                <a:tab pos="6745288" algn="l"/>
              </a:tabLst>
            </a:pP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2)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+ 3)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- 2)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+ 3)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486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buClr>
                <a:srgbClr val="C00000"/>
              </a:buClr>
              <a:buFont typeface="+mj-lt"/>
              <a:buAutoNum type="arabicPeriod" startAt="10"/>
              <a:tabLst>
                <a:tab pos="2570163" algn="l"/>
                <a:tab pos="4175125" algn="l"/>
                <a:tab pos="6745288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+ 4)(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+ 5) =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+ 5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+ 4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+ 20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=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+ 9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+ 20</a:t>
            </a:r>
          </a:p>
          <a:p>
            <a:pPr marL="517525" indent="-517525">
              <a:buClr>
                <a:srgbClr val="C00000"/>
              </a:buClr>
              <a:buFont typeface="+mj-lt"/>
              <a:buAutoNum type="arabicPeriod" startAt="10"/>
              <a:tabLst>
                <a:tab pos="2570163" algn="l"/>
                <a:tab pos="4398963" algn="l"/>
                <a:tab pos="674528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+ 36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- 16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93597"/>
              </p:ext>
            </p:extLst>
          </p:nvPr>
        </p:nvGraphicFramePr>
        <p:xfrm>
          <a:off x="323528" y="5013176"/>
          <a:ext cx="417646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155"/>
                <a:gridCol w="1392155"/>
                <a:gridCol w="1392155"/>
              </a:tblGrid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17821"/>
              </p:ext>
            </p:extLst>
          </p:nvPr>
        </p:nvGraphicFramePr>
        <p:xfrm>
          <a:off x="1547663" y="1298456"/>
          <a:ext cx="417646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155"/>
                <a:gridCol w="1392155"/>
                <a:gridCol w="1392155"/>
              </a:tblGrid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73712"/>
              </p:ext>
            </p:extLst>
          </p:nvPr>
        </p:nvGraphicFramePr>
        <p:xfrm>
          <a:off x="4644007" y="5013176"/>
          <a:ext cx="417646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155"/>
                <a:gridCol w="1392155"/>
                <a:gridCol w="1392155"/>
              </a:tblGrid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969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C00000"/>
              </a:buClr>
              <a:buFont typeface="+mj-lt"/>
              <a:buAutoNum type="arabicPeriod" startAt="12"/>
              <a:tabLst>
                <a:tab pos="2570163" algn="l"/>
                <a:tab pos="4398963" algn="l"/>
                <a:tab pos="674528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+ 16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- 28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79965"/>
              </p:ext>
            </p:extLst>
          </p:nvPr>
        </p:nvGraphicFramePr>
        <p:xfrm>
          <a:off x="323528" y="4365104"/>
          <a:ext cx="417646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155"/>
                <a:gridCol w="1392155"/>
                <a:gridCol w="1392155"/>
              </a:tblGrid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99696"/>
              </p:ext>
            </p:extLst>
          </p:nvPr>
        </p:nvGraphicFramePr>
        <p:xfrm>
          <a:off x="4644007" y="1916832"/>
          <a:ext cx="417646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155"/>
                <a:gridCol w="1392155"/>
                <a:gridCol w="1392155"/>
              </a:tblGrid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88925"/>
              </p:ext>
            </p:extLst>
          </p:nvPr>
        </p:nvGraphicFramePr>
        <p:xfrm>
          <a:off x="323528" y="1916832"/>
          <a:ext cx="417646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155"/>
                <a:gridCol w="1392155"/>
                <a:gridCol w="1392155"/>
              </a:tblGrid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6485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Clr>
                <a:srgbClr val="C00000"/>
              </a:buClr>
              <a:buFont typeface="+mj-lt"/>
              <a:buAutoNum type="arabicPeriod" startAt="13"/>
              <a:tabLst>
                <a:tab pos="2570163" algn="l"/>
                <a:tab pos="4398963" algn="l"/>
                <a:tab pos="674528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- 3)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– 6 + 9</a:t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+ 5) = 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+ 5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- 3)(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- 9 </a:t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- 3) = 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- 6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+ 2) = 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</a:p>
          <a:p>
            <a:pPr marL="914400" indent="-914400">
              <a:buClr>
                <a:srgbClr val="C00000"/>
              </a:buClr>
              <a:buFont typeface="+mj-lt"/>
              <a:buAutoNum type="arabicPeriod" startAt="13"/>
              <a:tabLst>
                <a:tab pos="2570163" algn="l"/>
                <a:tab pos="4398963" algn="l"/>
                <a:tab pos="6745288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3 and 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and 6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2 and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6308728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Clr>
                <a:srgbClr val="C00000"/>
              </a:buClr>
              <a:buFont typeface="+mj-lt"/>
              <a:buAutoNum type="arabicPeriod" startAt="15"/>
              <a:tabLst>
                <a:tab pos="2570163" algn="l"/>
                <a:tab pos="4398963" algn="l"/>
                <a:tab pos="674528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+ 12)(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+ 1)    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+ 3)(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+ 4)</a:t>
            </a:r>
          </a:p>
          <a:p>
            <a:pPr marL="914400" indent="-914400">
              <a:buClr>
                <a:srgbClr val="C00000"/>
              </a:buClr>
              <a:buFont typeface="+mj-lt"/>
              <a:buAutoNum type="arabicPeriod" startAt="15"/>
              <a:tabLst>
                <a:tab pos="2570163" algn="l"/>
                <a:tab pos="4398963" algn="l"/>
                <a:tab pos="674528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 and -5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and -10, -1 and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+10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- 1)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- 5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+ 2)</a:t>
            </a:r>
          </a:p>
          <a:p>
            <a:pPr marL="914400" indent="-914400">
              <a:buClr>
                <a:srgbClr val="C00000"/>
              </a:buClr>
              <a:buFont typeface="+mj-lt"/>
              <a:buAutoNum type="arabicPeriod" startAt="15"/>
              <a:tabLst>
                <a:tab pos="2570163" algn="l"/>
                <a:tab pos="4398963" algn="l"/>
                <a:tab pos="674528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-24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and -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and -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-12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- 24)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- 4)(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- 6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- 3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- 8)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998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25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Equations and Formulae</a:t>
                </a:r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Expression 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Identity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Equation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 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36</a:t>
                </a: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+ 4)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</a:t>
                </a: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25112"/>
              </a:xfrm>
              <a:prstGeom prst="rect">
                <a:avLst/>
              </a:prstGeom>
              <a:blipFill rotWithShape="0">
                <a:blip r:embed="rId4"/>
                <a:stretch>
                  <a:fillRect l="-2489" t="-2059" b="-4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6701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87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a:rPr lang="en-US" sz="39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  <m:r>
                          <a:rPr lang="en-US" sz="39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3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9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14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28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+ 10</a:t>
                </a:r>
                <a:b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num>
                      <m:den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2x – 2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en-US" sz="3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39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9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3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87986"/>
              </a:xfrm>
              <a:prstGeom prst="rect">
                <a:avLst/>
              </a:prstGeom>
              <a:blipFill rotWithShape="0">
                <a:blip r:embed="rId4"/>
                <a:stretch>
                  <a:fillRect l="-2134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352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Indices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2455863" algn="l"/>
                <a:tab pos="4402138" algn="l"/>
                <a:tab pos="68580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2455863" algn="l"/>
                <a:tab pos="4402138" algn="l"/>
                <a:tab pos="68580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2455863" algn="l"/>
                <a:tab pos="4402138" algn="l"/>
                <a:tab pos="68580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d. y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2455863" algn="l"/>
                <a:tab pos="4402138" algn="l"/>
                <a:tab pos="68580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6a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8c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40n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7v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15s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30p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2455863" algn="l"/>
                <a:tab pos="4402138" algn="l"/>
                <a:tab pos="68580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t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491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20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Find the LCM of the denominators.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</a:t>
                </a:r>
              </a:p>
              <a:p>
                <a:pPr marL="741363" indent="-741363">
                  <a:buClr>
                    <a:srgbClr val="C00000"/>
                  </a:buClr>
                  <a:tabLst>
                    <a:tab pos="2570163" algn="l"/>
                    <a:tab pos="4398963" algn="l"/>
                    <a:tab pos="6745288" algn="l"/>
                  </a:tabLst>
                </a:pPr>
                <a:endParaRPr lang="en-US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tabLst>
                    <a:tab pos="2570163" algn="l"/>
                    <a:tab pos="4398963" algn="l"/>
                    <a:tab pos="6745288" algn="l"/>
                  </a:tabLst>
                </a:pPr>
                <a:r>
                  <a:rPr lang="en-US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Sequences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6056313" algn="l"/>
                    <a:tab pos="67452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13, 21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50, 81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42, 68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5037138" algn="l"/>
                    <a:tab pos="6745288" algn="l"/>
                  </a:tabLst>
                </a:pP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5, 7, 9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48, 46, 44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2, 5, 10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10, 40, 90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5037138" algn="l"/>
                    <a:tab pos="67452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36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general term is 3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20101"/>
              </a:xfrm>
              <a:prstGeom prst="rect">
                <a:avLst/>
              </a:prstGeom>
              <a:blipFill rotWithShape="0">
                <a:blip r:embed="rId4"/>
                <a:stretch>
                  <a:fillRect l="-2134" r="-925" b="-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8525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buClr>
                <a:srgbClr val="C00000"/>
              </a:buClr>
              <a:buFont typeface="+mj-lt"/>
              <a:buAutoNum type="arabicPeriod" startAt="4"/>
              <a:tabLst>
                <a:tab pos="3260725" algn="l"/>
                <a:tab pos="5780088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7n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12n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4"/>
              <a:tabLst>
                <a:tab pos="3260725" algn="l"/>
                <a:tab pos="5780088" algn="l"/>
              </a:tabLst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The general term is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+ 12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4"/>
              <a:tabLst>
                <a:tab pos="3260725" algn="l"/>
                <a:tab pos="5780088" algn="l"/>
              </a:tabLst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 + 12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4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4"/>
              <a:tabLst>
                <a:tab pos="3260725" algn="l"/>
                <a:tab pos="5780088" algn="l"/>
              </a:tabLst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4"/>
              <a:tabLst>
                <a:tab pos="3260725" algn="l"/>
                <a:tab pos="5780088" algn="l"/>
              </a:tabLst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20, 36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9, 11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16, 19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5, 0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-5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676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Strengthen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862013">
              <a:buClr>
                <a:srgbClr val="C00000"/>
              </a:buClr>
              <a:buFont typeface="+mj-lt"/>
              <a:buAutoNum type="arabicPeriod" startAt="9"/>
              <a:tabLst>
                <a:tab pos="3260725" algn="l"/>
                <a:tab pos="5780088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14, 18, 22, 26, 30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numbers in the sequence 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are even but 351 is odd.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2013" indent="-862013">
              <a:buClr>
                <a:srgbClr val="C00000"/>
              </a:buClr>
              <a:buFont typeface="+mj-lt"/>
              <a:buAutoNum type="arabicPeriod" startAt="9"/>
              <a:tabLst>
                <a:tab pos="3260725" algn="l"/>
                <a:tab pos="5780088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112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152</a:t>
            </a:r>
          </a:p>
          <a:p>
            <a:pPr marL="862013" indent="-862013">
              <a:buClr>
                <a:srgbClr val="C00000"/>
              </a:buClr>
              <a:buFont typeface="+mj-lt"/>
              <a:buAutoNum type="arabicPeriod" startAt="9"/>
              <a:tabLst>
                <a:tab pos="3260725" algn="l"/>
                <a:tab pos="5780088" algn="l"/>
              </a:tabLst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53, 14, 18, 4, 4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</a:p>
          <a:p>
            <a:pPr marL="862013" indent="-862013">
              <a:buClr>
                <a:srgbClr val="C00000"/>
              </a:buClr>
              <a:buFont typeface="+mj-lt"/>
              <a:buAutoNum type="arabicPeriod" startAt="9"/>
              <a:tabLst>
                <a:tab pos="3260725" algn="l"/>
                <a:tab pos="5780088" algn="l"/>
              </a:tabLst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529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Extend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buClr>
                <a:srgbClr val="C00000"/>
              </a:buClr>
              <a:buFont typeface="+mj-lt"/>
              <a:buAutoNum type="arabicPeriod"/>
              <a:tabLst>
                <a:tab pos="3881438" algn="l"/>
                <a:tab pos="578008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7, 8 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20,10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3, -1, -5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9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-27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are arithmetic;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are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geometric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/>
              <a:tabLst>
                <a:tab pos="2916238" algn="l"/>
                <a:tab pos="4968875" algn="l"/>
                <a:tab pos="5192713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0.473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11.5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13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15.7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/>
              <a:tabLst>
                <a:tab pos="3260725" algn="l"/>
                <a:tab pos="578008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In-store;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12800,10240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Online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3240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4860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/>
              <a:tabLst>
                <a:tab pos="3260725" algn="l"/>
                <a:tab pos="5780088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838.76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/>
              <a:tabLst>
                <a:tab pos="3260725" algn="l"/>
                <a:tab pos="5780088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19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Extend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26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881438" algn="l"/>
                    <a:tab pos="57800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£950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10(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£700</a:t>
                </a: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881438" algn="l"/>
                    <a:tab pos="57800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 sz="4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sz="5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−1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4000" baseline="30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4000" baseline="30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881438" algn="l"/>
                    <a:tab pos="57800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2c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16m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2p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26815"/>
              </a:xfrm>
              <a:prstGeom prst="rect">
                <a:avLst/>
              </a:prstGeom>
              <a:blipFill rotWithShape="0">
                <a:blip r:embed="rId4"/>
                <a:stretch>
                  <a:fillRect l="-2276" b="-3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7499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Extend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3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4451350" algn="l"/>
                    <a:tab pos="5780088" algn="l"/>
                  </a:tabLst>
                </a:pP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+ 20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+ 19</a:t>
                </a:r>
              </a:p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4692650" algn="l"/>
                    <a:tab pos="578008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+ 5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- 36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-2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+ 3)(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- 3)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</a:t>
                </a:r>
              </a:p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4692650" algn="l"/>
                    <a:tab pos="578008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It is not lower as the   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temperature in Mr. Smith     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house is 25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+ 160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34739"/>
              </a:xfrm>
              <a:prstGeom prst="rect">
                <a:avLst/>
              </a:prstGeom>
              <a:blipFill rotWithShape="0">
                <a:blip r:embed="rId4"/>
                <a:stretch>
                  <a:fillRect l="-2560" t="-2491" r="-2845" b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4866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Extend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738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4451350" algn="l"/>
                    <a:tab pos="578008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odd numbers are one greater than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 numbers which are multiples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of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1)(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+ 1) = 4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+ 2m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2(2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+ 1 which is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odd.</a:t>
                </a:r>
              </a:p>
              <a:p>
                <a:pPr marL="741363" indent="-7413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4451350" algn="l"/>
                    <a:tab pos="578008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- 4)(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8)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- 6)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b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2)(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+ 1)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3208338" algn="l"/>
                    <a:tab pos="5089525" algn="l"/>
                    <a:tab pos="669448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26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738157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671" r="-427" b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4975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Extend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6788" indent="-96678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5"/>
              <a:tabLst>
                <a:tab pos="4451350" algn="l"/>
                <a:tab pos="578008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the consecutive numbers are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+ 1 then the difference between their squares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+ 1)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+ 1 -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+ 1, which is an odd number,</a:t>
            </a:r>
          </a:p>
          <a:p>
            <a:pPr marL="966788" indent="-96678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5"/>
              <a:tabLst>
                <a:tab pos="4451350" algn="l"/>
                <a:tab pos="5780088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- 1 or -(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434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</a:t>
            </a:r>
            <a:r>
              <a:rPr lang="en-US" dirty="0" smtClean="0"/>
              <a:t>Unit Test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4451350" algn="l"/>
                <a:tab pos="5780088" algn="l"/>
              </a:tabLst>
            </a:pPr>
            <a:r>
              <a:rPr lang="en-US" sz="4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student answer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lphaLcPeriod"/>
              <a:tabLst>
                <a:tab pos="4451350" algn="l"/>
                <a:tab pos="578008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can label the dimensions you know.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lphaLcPeriod"/>
              <a:tabLst>
                <a:tab pos="4451350" algn="l"/>
                <a:tab pos="578008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the formulae sheet.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lphaLcPeriod"/>
              <a:tabLst>
                <a:tab pos="4451350" algn="l"/>
                <a:tab pos="578008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separates the sphere from the cone.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lphaLcPeriod"/>
              <a:tabLst>
                <a:tab pos="4451350" algn="l"/>
                <a:tab pos="578008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it doesn't get confused with the radius of the sphere.</a:t>
            </a:r>
            <a:endParaRPr lang="en-US" sz="4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587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Indices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92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2g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3f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3w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d. j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8r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9f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pt-BR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Clockwise for multiply; 3x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18x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72x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12x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Didive: 4x, 6x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36x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81x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baseline="30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92044"/>
              </a:xfrm>
              <a:prstGeom prst="rect">
                <a:avLst/>
              </a:prstGeom>
              <a:blipFill rotWithShape="0">
                <a:blip r:embed="rId4"/>
                <a:stretch>
                  <a:fillRect l="-2276" t="-1961" r="-3343" b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2612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Indices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2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/>
                  <a:t>÷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3-3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/>
                  <a:t>÷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Therefor 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/>
                  <a:t>÷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3-4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b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/>
                  <a:t>÷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Therefor 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3200" baseline="30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1738" lvl="1" indent="-5080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/>
                  <a:t>÷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3-5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b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/>
                  <a:t>÷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baseline="30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22217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35"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3136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Indices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92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8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sz="3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c.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sz="3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12c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	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</a:p>
              <a:p>
                <a:pPr marL="693738" indent="-693738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</a:t>
                </a:r>
              </a:p>
              <a:p>
                <a:pPr marL="693738" indent="-693738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3200400" algn="l"/>
                    <a:tab pos="4402138" algn="l"/>
                    <a:tab pos="6858000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8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sz="3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3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3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3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a:rPr lang="en-US" sz="3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sz="3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3200400" algn="l"/>
                    <a:tab pos="4402138" algn="l"/>
                    <a:tab pos="6858000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3x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92154"/>
              </a:xfrm>
              <a:prstGeom prst="rect">
                <a:avLst/>
              </a:prstGeom>
              <a:blipFill rotWithShape="0">
                <a:blip r:embed="rId4"/>
                <a:stretch>
                  <a:fillRect l="-2134" b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7192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Indices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334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lnSpc>
                    <a:spcPct val="150000"/>
                  </a:lnSpc>
                  <a:buClr>
                    <a:srgbClr val="C00000"/>
                  </a:buClr>
                  <a:buFont typeface="+mj-lt"/>
                  <a:buAutoNum type="arabicPeriod" startAt="17"/>
                  <a:tabLst>
                    <a:tab pos="2455863" algn="l"/>
                    <a:tab pos="4402138" algn="l"/>
                    <a:tab pos="6858000" algn="l"/>
                  </a:tabLst>
                </a:pP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7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r>
                  <a:rPr lang="en-US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 +1/3 +1/3 =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x</a:t>
                </a:r>
                <a:b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700" dirty="0" smtClean="0"/>
                  <a:t> x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700" dirty="0" smtClean="0"/>
                  <a:t> x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700" dirty="0" smtClean="0"/>
                  <a:t> = x</a:t>
                </a:r>
                <a:br>
                  <a:rPr lang="en-US" sz="3700" dirty="0" smtClean="0"/>
                </a:br>
                <a:r>
                  <a:rPr lang="en-US" sz="3700" dirty="0" smtClean="0"/>
                  <a:t>    Therefor </a:t>
                </a:r>
                <a:r>
                  <a:rPr lang="en-US" sz="3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7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3700" dirty="0" smtClean="0"/>
              </a:p>
              <a:p>
                <a:pPr marL="744538" indent="-744538">
                  <a:buClr>
                    <a:srgbClr val="C00000"/>
                  </a:buClr>
                  <a:buFont typeface="+mj-lt"/>
                  <a:buAutoNum type="arabicPeriod" startAt="17"/>
                  <a:tabLst>
                    <a:tab pos="3487738" algn="l"/>
                    <a:tab pos="4402138" algn="l"/>
                    <a:tab pos="6350000" algn="l"/>
                  </a:tabLst>
                </a:pPr>
                <a:r>
                  <a:rPr lang="en-US" sz="37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7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  <m:r>
                          <a:rPr lang="en-US" sz="37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a:rPr lang="en-US" sz="37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700" dirty="0" smtClean="0"/>
                  <a:t>	</a:t>
                </a:r>
                <a:r>
                  <a:rPr lang="en-US" sz="37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700" dirty="0" smtClean="0"/>
                  <a:t> 4c</a:t>
                </a:r>
                <a:r>
                  <a:rPr lang="en-US" sz="3700" baseline="30000" dirty="0" smtClean="0"/>
                  <a:t>3</a:t>
                </a:r>
                <a:r>
                  <a:rPr lang="en-US" sz="3700" dirty="0" smtClean="0"/>
                  <a:t>	</a:t>
                </a:r>
                <a:br>
                  <a:rPr lang="en-US" sz="3700" dirty="0" smtClean="0"/>
                </a:br>
                <a:r>
                  <a:rPr lang="en-US" sz="37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7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37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700" dirty="0" smtClean="0"/>
                  <a:t>	</a:t>
                </a:r>
                <a:r>
                  <a:rPr lang="en-US" sz="37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7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7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7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334456"/>
              </a:xfrm>
              <a:prstGeom prst="rect">
                <a:avLst/>
              </a:prstGeom>
              <a:blipFill rotWithShape="0">
                <a:blip r:embed="rId4"/>
                <a:stretch>
                  <a:fillRect l="-1991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4584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DD945F-B7B0-4691-A0D0-E2EAD6DA23B3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170075</TotalTime>
  <Words>965</Words>
  <Application>Microsoft Office PowerPoint</Application>
  <PresentationFormat>On-screen Show (4:3)</PresentationFormat>
  <Paragraphs>492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Enderoth</vt:lpstr>
      <vt:lpstr>PowerPoint Presentation</vt:lpstr>
      <vt:lpstr>2 - Prior knowledge check</vt:lpstr>
      <vt:lpstr>2 - Prior knowledge check</vt:lpstr>
      <vt:lpstr>2 - Prior knowledge check</vt:lpstr>
      <vt:lpstr>2.1 – Algebraic Indices</vt:lpstr>
      <vt:lpstr>2.1 – Algebraic Indices</vt:lpstr>
      <vt:lpstr>2.1 – Algebraic Indices</vt:lpstr>
      <vt:lpstr>2.1 – Algebraic Indices</vt:lpstr>
      <vt:lpstr>2.1 – Algebraic Indices</vt:lpstr>
      <vt:lpstr>2.2 – Expanding and Factorising</vt:lpstr>
      <vt:lpstr>2.2 – Expanding and Factorising</vt:lpstr>
      <vt:lpstr>2.2 – Expanding and Factorising</vt:lpstr>
      <vt:lpstr>2.2 – Expanding and Factorising</vt:lpstr>
      <vt:lpstr>2.2 – Expanding and Factorising</vt:lpstr>
      <vt:lpstr>2.2 – Expanding and Factorising</vt:lpstr>
      <vt:lpstr>2.2 – Expanding and Factorising</vt:lpstr>
      <vt:lpstr>2.3 – Equations</vt:lpstr>
      <vt:lpstr>2.3 – Equations</vt:lpstr>
      <vt:lpstr>2.3 – Equations</vt:lpstr>
      <vt:lpstr>2.3 – Equations</vt:lpstr>
      <vt:lpstr>2.4 – Formulae</vt:lpstr>
      <vt:lpstr>2.4 – Formulae</vt:lpstr>
      <vt:lpstr>2.4 – Formulae</vt:lpstr>
      <vt:lpstr>2.5 – Linear Sequences</vt:lpstr>
      <vt:lpstr>2.5 – Linear Sequences</vt:lpstr>
      <vt:lpstr>2.5 – Linear Sequences</vt:lpstr>
      <vt:lpstr>2.5 – Linear Sequences</vt:lpstr>
      <vt:lpstr>2.5 – Linear Sequences</vt:lpstr>
      <vt:lpstr>2.6 – Non-Linear Sequences</vt:lpstr>
      <vt:lpstr>2.6 – Non-Linear Sequences</vt:lpstr>
      <vt:lpstr>2.6 – Non-Linear Sequences</vt:lpstr>
      <vt:lpstr>2.6 – Non-Linear Sequences</vt:lpstr>
      <vt:lpstr>2.6 – Non-Linear Sequences</vt:lpstr>
      <vt:lpstr>2.6 – Non-Linear Sequences</vt:lpstr>
      <vt:lpstr>2.7 – More Expanding and Factorising</vt:lpstr>
      <vt:lpstr>2.7 – More Expanding and Factorising</vt:lpstr>
      <vt:lpstr>2.7 – More Expanding and Factorising</vt:lpstr>
      <vt:lpstr>2 – Problem Solving</vt:lpstr>
      <vt:lpstr>2 – Check Up</vt:lpstr>
      <vt:lpstr>2 – Check Up</vt:lpstr>
      <vt:lpstr>2 – Check Up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Extend</vt:lpstr>
      <vt:lpstr>2 – Extend</vt:lpstr>
      <vt:lpstr>2 – Extend</vt:lpstr>
      <vt:lpstr>2 – Extend</vt:lpstr>
      <vt:lpstr>2 – Extend</vt:lpstr>
      <vt:lpstr>2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2 - Answers</dc:title>
  <dc:subject>Travel and Tourism</dc:subject>
  <dc:creator>Enderoth</dc:creator>
  <cp:keywords>Year 09 - Mathematics - Unit 2 - Answers</cp:keywords>
  <cp:lastModifiedBy>Enderoth</cp:lastModifiedBy>
  <cp:revision>4773</cp:revision>
  <cp:lastPrinted>2014-01-22T18:25:48Z</cp:lastPrinted>
  <dcterms:created xsi:type="dcterms:W3CDTF">2008-03-12T11:01:44Z</dcterms:created>
  <dcterms:modified xsi:type="dcterms:W3CDTF">2018-11-16T16:32:51Z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